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5143500" type="screen16x9"/>
  <p:notesSz cx="6858000" cy="9144000"/>
  <p:embeddedFontLst>
    <p:embeddedFont>
      <p:font typeface="Lato" panose="02020500000000000000" charset="0"/>
      <p:regular r:id="rId27"/>
      <p:bold r:id="rId28"/>
      <p:italic r:id="rId29"/>
      <p:boldItalic r:id="rId30"/>
    </p:embeddedFont>
    <p:embeddedFont>
      <p:font typeface="Montserrat" panose="02020500000000000000"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 roundtripDataSignature="AMtx7mgZa/nrNIPgcIxqxtqJItDBlsQU4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96"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 name="Google Shape;19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e60d6a0d4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2e60d6a0d4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 name="Google Shape;20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e60d6a0d46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2e60d6a0d4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 name="Google Shape;21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e60d6a0d46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e60d6a0d46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e60d6a0d4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g2e60d6a0d46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e60d6a0d46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2e60d6a0d46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e60d6a0d46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2e60d6a0d46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e5cb5b307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2e5cb5b3073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5" name="Google Shape;25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e60d6a0d46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e60d6a0d46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2e60d6a0d46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 name="Google Shape;268;g2e60d6a0d46_0_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e5cb5b3073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e5cb5b3073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e60d6a0d46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e60d6a0d46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 name="Google Shape;14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e608aaf27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e608aaf27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e5cb5b3073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e5cb5b3073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e608aaf27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e608aaf27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e608aaf278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e608aaf278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13"/>
          <p:cNvSpPr/>
          <p:nvPr/>
        </p:nvSpPr>
        <p:spPr>
          <a:xfrm rot="5400000">
            <a:off x="7500300" y="505"/>
            <a:ext cx="1643700" cy="1643700"/>
          </a:xfrm>
          <a:prstGeom prst="diagStripe">
            <a:avLst>
              <a:gd name="adj" fmla="val 0"/>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 name="Google Shape;11;p13"/>
          <p:cNvGrpSpPr/>
          <p:nvPr/>
        </p:nvGrpSpPr>
        <p:grpSpPr>
          <a:xfrm>
            <a:off x="0" y="490"/>
            <a:ext cx="5153705" cy="5134399"/>
            <a:chOff x="0" y="75"/>
            <a:chExt cx="5153705" cy="5152950"/>
          </a:xfrm>
        </p:grpSpPr>
        <p:sp>
          <p:nvSpPr>
            <p:cNvPr id="12" name="Google Shape;12;p13"/>
            <p:cNvSpPr/>
            <p:nvPr/>
          </p:nvSpPr>
          <p:spPr>
            <a:xfrm rot="-5400000">
              <a:off x="455" y="-225"/>
              <a:ext cx="5152800" cy="5153700"/>
            </a:xfrm>
            <a:prstGeom prst="diagStripe">
              <a:avLst>
                <a:gd name="adj" fmla="val 50000"/>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13"/>
            <p:cNvSpPr/>
            <p:nvPr/>
          </p:nvSpPr>
          <p:spPr>
            <a:xfrm rot="-5400000">
              <a:off x="150" y="1145825"/>
              <a:ext cx="3996600" cy="3996900"/>
            </a:xfrm>
            <a:prstGeom prst="diagStripe">
              <a:avLst>
                <a:gd name="adj" fmla="val 58774"/>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13"/>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13"/>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 name="Google Shape;16;p13"/>
          <p:cNvSpPr txBox="1">
            <a:spLocks noGrp="1"/>
          </p:cNvSpPr>
          <p:nvPr>
            <p:ph type="ctrTitle"/>
          </p:nvPr>
        </p:nvSpPr>
        <p:spPr>
          <a:xfrm>
            <a:off x="3537150" y="1578400"/>
            <a:ext cx="5017500" cy="15789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sp>
        <p:nvSpPr>
          <p:cNvPr id="17" name="Google Shape;17;p13"/>
          <p:cNvSpPr txBox="1">
            <a:spLocks noGrp="1"/>
          </p:cNvSpPr>
          <p:nvPr>
            <p:ph type="subTitle" idx="1"/>
          </p:nvPr>
        </p:nvSpPr>
        <p:spPr>
          <a:xfrm>
            <a:off x="5083950" y="3924925"/>
            <a:ext cx="3470700" cy="506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a:endParaRPr/>
          </a:p>
        </p:txBody>
      </p:sp>
      <p:sp>
        <p:nvSpPr>
          <p:cNvPr id="18" name="Google Shape;18;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22"/>
          <p:cNvGrpSpPr/>
          <p:nvPr/>
        </p:nvGrpSpPr>
        <p:grpSpPr>
          <a:xfrm>
            <a:off x="4406400" y="0"/>
            <a:ext cx="4737600" cy="5143065"/>
            <a:chOff x="4406400" y="0"/>
            <a:chExt cx="4737600" cy="5143065"/>
          </a:xfrm>
        </p:grpSpPr>
        <p:sp>
          <p:nvSpPr>
            <p:cNvPr id="107" name="Google Shape;107;p22"/>
            <p:cNvSpPr/>
            <p:nvPr/>
          </p:nvSpPr>
          <p:spPr>
            <a:xfrm rot="5400000">
              <a:off x="4408200" y="-1800"/>
              <a:ext cx="47340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22"/>
            <p:cNvSpPr/>
            <p:nvPr/>
          </p:nvSpPr>
          <p:spPr>
            <a:xfrm rot="5400000">
              <a:off x="4841125" y="5700"/>
              <a:ext cx="42981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22"/>
            <p:cNvSpPr/>
            <p:nvPr/>
          </p:nvSpPr>
          <p:spPr>
            <a:xfrm rot="-5400000">
              <a:off x="5618399" y="123646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22"/>
            <p:cNvSpPr/>
            <p:nvPr/>
          </p:nvSpPr>
          <p:spPr>
            <a:xfrm flipH="1">
              <a:off x="5849857" y="14439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22"/>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22"/>
            <p:cNvSpPr/>
            <p:nvPr/>
          </p:nvSpPr>
          <p:spPr>
            <a:xfrm flipH="1">
              <a:off x="6222115" y="267695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22"/>
            <p:cNvSpPr/>
            <p:nvPr/>
          </p:nvSpPr>
          <p:spPr>
            <a:xfrm rot="-5400000">
              <a:off x="6675341" y="186201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22"/>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22"/>
            <p:cNvSpPr/>
            <p:nvPr/>
          </p:nvSpPr>
          <p:spPr>
            <a:xfrm rot="-5400000">
              <a:off x="6861141" y="247781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22"/>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22"/>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22"/>
            <p:cNvSpPr/>
            <p:nvPr/>
          </p:nvSpPr>
          <p:spPr>
            <a:xfrm rot="-5400000">
              <a:off x="7047599" y="309501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22"/>
            <p:cNvSpPr/>
            <p:nvPr/>
          </p:nvSpPr>
          <p:spPr>
            <a:xfrm flipH="1">
              <a:off x="7276649" y="330250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22"/>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22"/>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22"/>
            <p:cNvSpPr/>
            <p:nvPr/>
          </p:nvSpPr>
          <p:spPr>
            <a:xfrm rot="-5400000">
              <a:off x="8102491" y="371847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22"/>
            <p:cNvSpPr/>
            <p:nvPr/>
          </p:nvSpPr>
          <p:spPr>
            <a:xfrm flipH="1">
              <a:off x="8334533" y="392596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22"/>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5" name="Google Shape;125;p22"/>
          <p:cNvSpPr txBox="1">
            <a:spLocks noGrp="1"/>
          </p:cNvSpPr>
          <p:nvPr>
            <p:ph type="title" hasCustomPrompt="1"/>
          </p:nvPr>
        </p:nvSpPr>
        <p:spPr>
          <a:xfrm>
            <a:off x="823850" y="1284675"/>
            <a:ext cx="4776000" cy="13008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r>
              <a:t>xx%</a:t>
            </a:r>
          </a:p>
        </p:txBody>
      </p:sp>
      <p:sp>
        <p:nvSpPr>
          <p:cNvPr id="126" name="Google Shape;126;p22"/>
          <p:cNvSpPr txBox="1">
            <a:spLocks noGrp="1"/>
          </p:cNvSpPr>
          <p:nvPr>
            <p:ph type="body" idx="1"/>
          </p:nvPr>
        </p:nvSpPr>
        <p:spPr>
          <a:xfrm>
            <a:off x="823850" y="2643124"/>
            <a:ext cx="4776000" cy="12189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127" name="Google Shape;127;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grpSp>
        <p:nvGrpSpPr>
          <p:cNvPr id="20" name="Google Shape;20;p14"/>
          <p:cNvGrpSpPr/>
          <p:nvPr/>
        </p:nvGrpSpPr>
        <p:grpSpPr>
          <a:xfrm>
            <a:off x="0" y="381001"/>
            <a:ext cx="1037850" cy="1016288"/>
            <a:chOff x="0" y="381001"/>
            <a:chExt cx="1037850" cy="1016288"/>
          </a:xfrm>
        </p:grpSpPr>
        <p:sp>
          <p:nvSpPr>
            <p:cNvPr id="21" name="Google Shape;21;p1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1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 name="Google Shape;23;p14"/>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4" name="Google Shape;24;p14"/>
          <p:cNvSpPr txBox="1">
            <a:spLocks noGrp="1"/>
          </p:cNvSpPr>
          <p:nvPr>
            <p:ph type="body" idx="1"/>
          </p:nvPr>
        </p:nvSpPr>
        <p:spPr>
          <a:xfrm>
            <a:off x="1297500" y="1567550"/>
            <a:ext cx="7038900" cy="29112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25" name="Google Shape;25;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grpSp>
        <p:nvGrpSpPr>
          <p:cNvPr id="27" name="Google Shape;27;p15"/>
          <p:cNvGrpSpPr/>
          <p:nvPr/>
        </p:nvGrpSpPr>
        <p:grpSpPr>
          <a:xfrm>
            <a:off x="4406400" y="0"/>
            <a:ext cx="4737600" cy="5143065"/>
            <a:chOff x="4406400" y="0"/>
            <a:chExt cx="4737600" cy="5143065"/>
          </a:xfrm>
        </p:grpSpPr>
        <p:sp>
          <p:nvSpPr>
            <p:cNvPr id="28" name="Google Shape;28;p15"/>
            <p:cNvSpPr/>
            <p:nvPr/>
          </p:nvSpPr>
          <p:spPr>
            <a:xfrm rot="5400000">
              <a:off x="4408200" y="-1800"/>
              <a:ext cx="47340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15"/>
            <p:cNvSpPr/>
            <p:nvPr/>
          </p:nvSpPr>
          <p:spPr>
            <a:xfrm rot="5400000">
              <a:off x="4841125" y="5700"/>
              <a:ext cx="42981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15"/>
            <p:cNvSpPr/>
            <p:nvPr/>
          </p:nvSpPr>
          <p:spPr>
            <a:xfrm rot="-5400000">
              <a:off x="5618399" y="123646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15"/>
            <p:cNvSpPr/>
            <p:nvPr/>
          </p:nvSpPr>
          <p:spPr>
            <a:xfrm flipH="1">
              <a:off x="5849857" y="14439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15"/>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15"/>
            <p:cNvSpPr/>
            <p:nvPr/>
          </p:nvSpPr>
          <p:spPr>
            <a:xfrm flipH="1">
              <a:off x="6222115" y="267695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15"/>
            <p:cNvSpPr/>
            <p:nvPr/>
          </p:nvSpPr>
          <p:spPr>
            <a:xfrm rot="-5400000">
              <a:off x="6675341" y="186201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15"/>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15"/>
            <p:cNvSpPr/>
            <p:nvPr/>
          </p:nvSpPr>
          <p:spPr>
            <a:xfrm rot="-5400000">
              <a:off x="6861141" y="247781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15"/>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15"/>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15"/>
            <p:cNvSpPr/>
            <p:nvPr/>
          </p:nvSpPr>
          <p:spPr>
            <a:xfrm rot="-5400000">
              <a:off x="7047599" y="309501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15"/>
            <p:cNvSpPr/>
            <p:nvPr/>
          </p:nvSpPr>
          <p:spPr>
            <a:xfrm flipH="1">
              <a:off x="7276649" y="330250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15"/>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15"/>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15"/>
            <p:cNvSpPr/>
            <p:nvPr/>
          </p:nvSpPr>
          <p:spPr>
            <a:xfrm rot="-5400000">
              <a:off x="8102491" y="371847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15"/>
            <p:cNvSpPr/>
            <p:nvPr/>
          </p:nvSpPr>
          <p:spPr>
            <a:xfrm flipH="1">
              <a:off x="8334533" y="392596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15"/>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 name="Google Shape;46;p15"/>
          <p:cNvSpPr txBox="1">
            <a:spLocks noGrp="1"/>
          </p:cNvSpPr>
          <p:nvPr>
            <p:ph type="title"/>
          </p:nvPr>
        </p:nvSpPr>
        <p:spPr>
          <a:xfrm>
            <a:off x="823850" y="2053000"/>
            <a:ext cx="4587000" cy="11487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7" name="Google Shape;47;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16"/>
          <p:cNvGrpSpPr/>
          <p:nvPr/>
        </p:nvGrpSpPr>
        <p:grpSpPr>
          <a:xfrm>
            <a:off x="0" y="381001"/>
            <a:ext cx="1037850" cy="1016288"/>
            <a:chOff x="0" y="381001"/>
            <a:chExt cx="1037850" cy="1016288"/>
          </a:xfrm>
        </p:grpSpPr>
        <p:sp>
          <p:nvSpPr>
            <p:cNvPr id="50" name="Google Shape;50;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2" name="Google Shape;52;p16"/>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53" name="Google Shape;53;p16"/>
          <p:cNvSpPr txBox="1">
            <a:spLocks noGrp="1"/>
          </p:cNvSpPr>
          <p:nvPr>
            <p:ph type="body" idx="1"/>
          </p:nvPr>
        </p:nvSpPr>
        <p:spPr>
          <a:xfrm>
            <a:off x="1297500" y="1567550"/>
            <a:ext cx="3403200" cy="29112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54" name="Google Shape;54;p16"/>
          <p:cNvSpPr txBox="1">
            <a:spLocks noGrp="1"/>
          </p:cNvSpPr>
          <p:nvPr>
            <p:ph type="body" idx="2"/>
          </p:nvPr>
        </p:nvSpPr>
        <p:spPr>
          <a:xfrm>
            <a:off x="4933221" y="1567550"/>
            <a:ext cx="3403200" cy="29112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55" name="Google Shape;55;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17"/>
          <p:cNvGrpSpPr/>
          <p:nvPr/>
        </p:nvGrpSpPr>
        <p:grpSpPr>
          <a:xfrm>
            <a:off x="0" y="381001"/>
            <a:ext cx="1037850" cy="1016288"/>
            <a:chOff x="0" y="381001"/>
            <a:chExt cx="1037850" cy="1016288"/>
          </a:xfrm>
        </p:grpSpPr>
        <p:sp>
          <p:nvSpPr>
            <p:cNvPr id="58" name="Google Shape;58;p1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1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0" name="Google Shape;60;p17"/>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61" name="Google Shape;61;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18"/>
          <p:cNvGrpSpPr/>
          <p:nvPr/>
        </p:nvGrpSpPr>
        <p:grpSpPr>
          <a:xfrm>
            <a:off x="0" y="381001"/>
            <a:ext cx="1037850" cy="1016288"/>
            <a:chOff x="0" y="381001"/>
            <a:chExt cx="1037850" cy="1016288"/>
          </a:xfrm>
        </p:grpSpPr>
        <p:sp>
          <p:nvSpPr>
            <p:cNvPr id="64" name="Google Shape;64;p1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1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6" name="Google Shape;66;p18"/>
          <p:cNvSpPr txBox="1">
            <a:spLocks noGrp="1"/>
          </p:cNvSpPr>
          <p:nvPr>
            <p:ph type="title"/>
          </p:nvPr>
        </p:nvSpPr>
        <p:spPr>
          <a:xfrm>
            <a:off x="1297500" y="393750"/>
            <a:ext cx="3798900" cy="1493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67" name="Google Shape;67;p18"/>
          <p:cNvSpPr txBox="1">
            <a:spLocks noGrp="1"/>
          </p:cNvSpPr>
          <p:nvPr>
            <p:ph type="body" idx="1"/>
          </p:nvPr>
        </p:nvSpPr>
        <p:spPr>
          <a:xfrm>
            <a:off x="1297500" y="1972550"/>
            <a:ext cx="3798900" cy="24159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68" name="Google Shape;68;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19"/>
          <p:cNvGrpSpPr/>
          <p:nvPr/>
        </p:nvGrpSpPr>
        <p:grpSpPr>
          <a:xfrm>
            <a:off x="4406400" y="0"/>
            <a:ext cx="4737600" cy="5143500"/>
            <a:chOff x="4406400" y="0"/>
            <a:chExt cx="4737600" cy="5143500"/>
          </a:xfrm>
        </p:grpSpPr>
        <p:sp>
          <p:nvSpPr>
            <p:cNvPr id="71" name="Google Shape;71;p19"/>
            <p:cNvSpPr/>
            <p:nvPr/>
          </p:nvSpPr>
          <p:spPr>
            <a:xfrm rot="5400000">
              <a:off x="4407900" y="-1500"/>
              <a:ext cx="47346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9"/>
            <p:cNvSpPr/>
            <p:nvPr/>
          </p:nvSpPr>
          <p:spPr>
            <a:xfrm rot="5400000">
              <a:off x="4840825" y="6000"/>
              <a:ext cx="42987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19"/>
            <p:cNvSpPr/>
            <p:nvPr/>
          </p:nvSpPr>
          <p:spPr>
            <a:xfrm rot="-5400000">
              <a:off x="5618399" y="123664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19"/>
            <p:cNvSpPr/>
            <p:nvPr/>
          </p:nvSpPr>
          <p:spPr>
            <a:xfrm flipH="1">
              <a:off x="5849857" y="144407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9"/>
            <p:cNvSpPr/>
            <p:nvPr/>
          </p:nvSpPr>
          <p:spPr>
            <a:xfrm rot="-5400000">
              <a:off x="5987081" y="246974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9"/>
            <p:cNvSpPr/>
            <p:nvPr/>
          </p:nvSpPr>
          <p:spPr>
            <a:xfrm flipH="1">
              <a:off x="6222115" y="2677179"/>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9"/>
            <p:cNvSpPr/>
            <p:nvPr/>
          </p:nvSpPr>
          <p:spPr>
            <a:xfrm rot="-5400000">
              <a:off x="6675341" y="186224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9"/>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9"/>
            <p:cNvSpPr/>
            <p:nvPr/>
          </p:nvSpPr>
          <p:spPr>
            <a:xfrm rot="-5400000">
              <a:off x="6861141" y="247808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9"/>
            <p:cNvSpPr/>
            <p:nvPr/>
          </p:nvSpPr>
          <p:spPr>
            <a:xfrm flipH="1">
              <a:off x="7965266" y="269319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9"/>
            <p:cNvSpPr/>
            <p:nvPr/>
          </p:nvSpPr>
          <p:spPr>
            <a:xfrm flipH="1">
              <a:off x="8145082" y="330903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9"/>
            <p:cNvSpPr/>
            <p:nvPr/>
          </p:nvSpPr>
          <p:spPr>
            <a:xfrm rot="-5400000">
              <a:off x="7047599" y="309534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19"/>
            <p:cNvSpPr/>
            <p:nvPr/>
          </p:nvSpPr>
          <p:spPr>
            <a:xfrm flipH="1">
              <a:off x="7276649" y="330278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19"/>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19"/>
            <p:cNvSpPr/>
            <p:nvPr/>
          </p:nvSpPr>
          <p:spPr>
            <a:xfrm flipH="1">
              <a:off x="7462448" y="391862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19"/>
            <p:cNvSpPr/>
            <p:nvPr/>
          </p:nvSpPr>
          <p:spPr>
            <a:xfrm rot="-5400000">
              <a:off x="8102491" y="37188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19"/>
            <p:cNvSpPr/>
            <p:nvPr/>
          </p:nvSpPr>
          <p:spPr>
            <a:xfrm flipH="1">
              <a:off x="8334533" y="392629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19"/>
            <p:cNvSpPr/>
            <p:nvPr/>
          </p:nvSpPr>
          <p:spPr>
            <a:xfrm rot="-5400000">
              <a:off x="8288290" y="433470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9" name="Google Shape;89;p19"/>
          <p:cNvSpPr txBox="1">
            <a:spLocks noGrp="1"/>
          </p:cNvSpPr>
          <p:nvPr>
            <p:ph type="title"/>
          </p:nvPr>
        </p:nvSpPr>
        <p:spPr>
          <a:xfrm>
            <a:off x="823850" y="866775"/>
            <a:ext cx="4587000" cy="35211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90" name="Google Shape;90;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20"/>
          <p:cNvGrpSpPr/>
          <p:nvPr/>
        </p:nvGrpSpPr>
        <p:grpSpPr>
          <a:xfrm>
            <a:off x="0" y="381001"/>
            <a:ext cx="1037850" cy="1016288"/>
            <a:chOff x="0" y="381001"/>
            <a:chExt cx="1037850" cy="1016288"/>
          </a:xfrm>
        </p:grpSpPr>
        <p:sp>
          <p:nvSpPr>
            <p:cNvPr id="93" name="Google Shape;93;p2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2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5" name="Google Shape;95;p20"/>
          <p:cNvSpPr txBox="1">
            <a:spLocks noGrp="1"/>
          </p:cNvSpPr>
          <p:nvPr>
            <p:ph type="title"/>
          </p:nvPr>
        </p:nvSpPr>
        <p:spPr>
          <a:xfrm>
            <a:off x="1297500" y="1658325"/>
            <a:ext cx="3036300" cy="1751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96" name="Google Shape;96;p20"/>
          <p:cNvSpPr txBox="1">
            <a:spLocks noGrp="1"/>
          </p:cNvSpPr>
          <p:nvPr>
            <p:ph type="subTitle" idx="1"/>
          </p:nvPr>
        </p:nvSpPr>
        <p:spPr>
          <a:xfrm>
            <a:off x="1297500" y="3538000"/>
            <a:ext cx="3036300" cy="506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a:endParaRPr/>
          </a:p>
        </p:txBody>
      </p:sp>
      <p:sp>
        <p:nvSpPr>
          <p:cNvPr id="97" name="Google Shape;97;p20"/>
          <p:cNvSpPr txBox="1">
            <a:spLocks noGrp="1"/>
          </p:cNvSpPr>
          <p:nvPr>
            <p:ph type="body" idx="2"/>
          </p:nvPr>
        </p:nvSpPr>
        <p:spPr>
          <a:xfrm>
            <a:off x="4648200" y="1696600"/>
            <a:ext cx="3676800" cy="23475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98" name="Google Shape;98;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21"/>
          <p:cNvGrpSpPr/>
          <p:nvPr/>
        </p:nvGrpSpPr>
        <p:grpSpPr>
          <a:xfrm>
            <a:off x="0" y="4128572"/>
            <a:ext cx="698925" cy="684657"/>
            <a:chOff x="0" y="3785672"/>
            <a:chExt cx="698925" cy="684657"/>
          </a:xfrm>
        </p:grpSpPr>
        <p:sp>
          <p:nvSpPr>
            <p:cNvPr id="101" name="Google Shape;101;p21"/>
            <p:cNvSpPr/>
            <p:nvPr/>
          </p:nvSpPr>
          <p:spPr>
            <a:xfrm rot="-5400000">
              <a:off x="0" y="3785672"/>
              <a:ext cx="544800" cy="544800"/>
            </a:xfrm>
            <a:prstGeom prst="diagStripe">
              <a:avLst>
                <a:gd name="adj" fmla="val 50000"/>
              </a:avLst>
            </a:prstGeom>
            <a:solidFill>
              <a:schemeClr val="lt1">
                <a:alpha val="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21"/>
            <p:cNvSpPr/>
            <p:nvPr/>
          </p:nvSpPr>
          <p:spPr>
            <a:xfrm flipH="1">
              <a:off x="154125" y="3925529"/>
              <a:ext cx="544800" cy="544800"/>
            </a:xfrm>
            <a:prstGeom prst="diagStripe">
              <a:avLst>
                <a:gd name="adj" fmla="val 50000"/>
              </a:avLst>
            </a:prstGeom>
            <a:solidFill>
              <a:schemeClr val="lt1">
                <a:alpha val="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3" name="Google Shape;103;p21"/>
          <p:cNvSpPr txBox="1">
            <a:spLocks noGrp="1"/>
          </p:cNvSpPr>
          <p:nvPr>
            <p:ph type="body" idx="1"/>
          </p:nvPr>
        </p:nvSpPr>
        <p:spPr>
          <a:xfrm>
            <a:off x="812725" y="4305375"/>
            <a:ext cx="6936000" cy="5238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300"/>
              <a:buNone/>
              <a:defRPr/>
            </a:lvl1pPr>
          </a:lstStyle>
          <a:p>
            <a:endParaRPr/>
          </a:p>
        </p:txBody>
      </p:sp>
      <p:sp>
        <p:nvSpPr>
          <p:cNvPr id="104" name="Google Shape;104;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endParaRPr/>
          </a:p>
        </p:txBody>
      </p:sp>
      <p:sp>
        <p:nvSpPr>
          <p:cNvPr id="7" name="Google Shape;7;p1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endParaRPr/>
          </a:p>
        </p:txBody>
      </p:sp>
      <p:sp>
        <p:nvSpPr>
          <p:cNvPr id="8" name="Google Shape;8;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tw.images.search.yahoo.com/search/images;_ylt=AwrtiakWa25mQtIiKgpr1gt.;_ylu=Y29sbwN0dzEEcG9zAzEEdnRpZAMEc2VjA3BpdnM-?p=%E6%AD%BB%E6%B5%B7%E6%9D%9C%E5%BC%8F%E7%B6%A0%E8%97%BB%E7%A0%94%E7%A9%B6&amp;fr2=piv-web&amp;type=E210TW826G0&amp;fr=mcafee#id=1&amp;iurl=http%3A%2F%2Falgae.ihb.ac.cn%2Fcontent%2Fthemes%2Ffachb%2Falgaeimg%2F827.jpg&amp;action=click" TargetMode="External"/><Relationship Id="rId13" Type="http://schemas.openxmlformats.org/officeDocument/2006/relationships/hyperlink" Target="https://zh.m.wikipedia.org/zh-tw/%E5%90%AB%E7%94%9F%E8%8D%89" TargetMode="External"/><Relationship Id="rId3" Type="http://schemas.openxmlformats.org/officeDocument/2006/relationships/hyperlink" Target="http://emuseap.nmns.edu.tw/eduResource/ShowObject.aspx?id=0b81d191ae0b81ebddbf" TargetMode="External"/><Relationship Id="rId7" Type="http://schemas.openxmlformats.org/officeDocument/2006/relationships/hyperlink" Target="https://ws.tfrin.gov.tw/Download.ashx?u=LzAwMS9VcGxvYWQvT2xkRmlsZS9wdWJsaWMvZGF0YS82MTE5MTY0ODM3MS5wZGY%3D&amp;n=Neael%2BeOoOWmgi5wZGY%3D" TargetMode="External"/><Relationship Id="rId12" Type="http://schemas.openxmlformats.org/officeDocument/2006/relationships/hyperlink" Target="https://www.natgeomedia.com/explore/article/content-1938.html#:~:text=%E4%B8%AD%E6%96%87%EF%BC%9A%E7%8B%90%E7%8D%B4%20%E8%8B%B1%E6%96%87%EF%BC%9AMeerkat%20%E5%AD%B8%E5%90%8D%EF%BC%9ASuricata%20suricatta,%E9%A1%9E%E5%88%A5%EF%BC%9A%E5%93%BA%E4%B9%B3%E9%A1%9E%20%E5%88%86%E5%B8%83%EF%BC%9A%E9%9D%9E%E6%B4%B2%E5%8D%97%E9%83%A8%20%E5%A4%A7%E5%B0%8F%EF%BC%9A0.7~0.8%E5%85%AC%E6%96%A4%20%E5%B9%B3%E5%9D%87%E5%A3%BD%E5%91%BD%EF%BC%9A12~14%E5%B9%B4%20%E7%80%95%E5%8D%B1%E7%8B%80%E6%85%8B%EF%BC%9A%E6%9A%AB%E7%84%A1%E5%8D%B1%E6%A9%9F" TargetMode="External"/><Relationship Id="rId2" Type="http://schemas.openxmlformats.org/officeDocument/2006/relationships/notesSlide" Target="../notesSlides/notesSlide23.xml"/><Relationship Id="rId16" Type="http://schemas.openxmlformats.org/officeDocument/2006/relationships/hyperlink" Target="https://tw.images.search.yahoo.com/search/images;_ylt=AwrtiZmLkm5m3y8baxBt1gt.;_ylu=c2VjA3NlYXJjaARzbGsDYnV0dG9u;_ylc=X1MDMjExNDcwNTAwNQRfcgMyBGZyA21jYWZlZQRmcjIDcDpzLHY6aSxtOnNiLXRvcARncHJpZANwV01uLlIxMFFyV2U1ZXRteW1JRzBBBG5fcnNsdAMwBG5fc3VnZwMwBG9yaWdpbgN0dy5pbWFnZXMuc2VhcmNoLnlhaG9vLmNvbQRwb3MDMARwcXN0cgMEcHFzdHJsAzAEcXN0cmwDMjQEcXVlcnkDTGVwdG9ueWNob3RlcyUyMHdlZGRlbGxpaSkEdF9zdG1wAzE3MTg1MjI1NzQ-?p=Leptonychotes+weddellii%29&amp;fr=mcafee&amp;fr2=p%3As%2Cv%3Ai%2Cm%3Asb-top&amp;ei=UTF-8&amp;x=wrt&amp;type=E210TW826G0#id=2&amp;iurl=https%3A%2F%2Fc2.staticflickr.com%2F4%2F3052%2F3110888870_69f4e7f449_b.jpg&amp;action=click" TargetMode="External"/><Relationship Id="rId1" Type="http://schemas.openxmlformats.org/officeDocument/2006/relationships/slideLayout" Target="../slideLayouts/slideLayout2.xml"/><Relationship Id="rId6" Type="http://schemas.openxmlformats.org/officeDocument/2006/relationships/hyperlink" Target="https://www.airitilibrary.com/Article/Detail/U0001-1207201118243200" TargetMode="External"/><Relationship Id="rId11" Type="http://schemas.openxmlformats.org/officeDocument/2006/relationships/hyperlink" Target="https://meerkats.com.tw/%E7%8B%90%E7%8D%B4%E5%A4%A7%E5%B0%8F%E4%BA%8B/%E7%8B%90%E7%8D%B4%E5%B0%8F%E7%99%BE%E7%A7%91" TargetMode="External"/><Relationship Id="rId5" Type="http://schemas.openxmlformats.org/officeDocument/2006/relationships/hyperlink" Target="https://kknews.cc/nature/3lqybzo.html" TargetMode="External"/><Relationship Id="rId15" Type="http://schemas.openxmlformats.org/officeDocument/2006/relationships/hyperlink" Target="https://www.nmns.edu.tw/ch/learn/museum-education/naturalist/science/Theme-G00178/" TargetMode="External"/><Relationship Id="rId10" Type="http://schemas.openxmlformats.org/officeDocument/2006/relationships/hyperlink" Target="https://www.renovablesverdes.com/zh-TW/%E6%B2%99%E6%BC%A0%E5%8B%95%E7%89%A9/" TargetMode="External"/><Relationship Id="rId4" Type="http://schemas.openxmlformats.org/officeDocument/2006/relationships/hyperlink" Target="https://1.bp.blogspot.com/-E5PiDU1voTM/W6mEB45ih_I/AAAAAAAAMG0/RzE4b0sQxGYO-00Ab8TpIgyf9RT88KXTQCLcBGAs/s1600/%25E5%259C%259604.%2B%25E6%25B7%25B1%25E6%25B5%25B7%25E7%2586%25B1%25E6%25B3%2589%25E7%2594%259F%25E6%2585%258B%25E7%25B3%25BB%25E7%259A%2584%25E7%25B4%2585%25E8%2589%25B2%25E5%25A4%25A7%25E7%25AE%25A1%25E8%259F%25B2%25E5%258F%258A%25E6%25B5%25B7%25E8%2591%25B5%25E3%2580%2582.jpg" TargetMode="External"/><Relationship Id="rId9" Type="http://schemas.openxmlformats.org/officeDocument/2006/relationships/hyperlink" Target="https://www.meteorologiaenred.com/zh-TW/%E4%B8%96%E7%95%8C%E7%9A%84%E6%B2%99%E6%BC%A0.html" TargetMode="External"/><Relationship Id="rId14" Type="http://schemas.openxmlformats.org/officeDocument/2006/relationships/hyperlink" Target="https://tw.images.search.yahoo.com/search/images;_ylt=AwrtgaUEkG5m77gkdypr1gt.;_ylu=Y29sbwN0dzEEcG9zAzEEdnRpZAMEc2VjA3BpdnM-?p=%E5%8C%97%E6%A5%B5%E7%8B%90&amp;fr2=piv-web&amp;type=E210TW826G0&amp;fr=mcafee#id=8&amp;iurl=https%3A%2F%2Fcdn.expeditions.com%2Fglobalassets%2Fexpedition-stories%2Fwild-personalities-arctic-fox%2Farctic-fox-main.jpg&amp;action=click"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
          <p:cNvSpPr txBox="1">
            <a:spLocks noGrp="1"/>
          </p:cNvSpPr>
          <p:nvPr>
            <p:ph type="ctrTitle"/>
          </p:nvPr>
        </p:nvSpPr>
        <p:spPr>
          <a:xfrm>
            <a:off x="3537150" y="1578400"/>
            <a:ext cx="5017500" cy="15789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4000"/>
              <a:buNone/>
            </a:pPr>
            <a:r>
              <a:rPr lang="zh-TW"/>
              <a:t>極限環境之生物群集</a:t>
            </a:r>
            <a:endParaRPr/>
          </a:p>
        </p:txBody>
      </p:sp>
      <p:sp>
        <p:nvSpPr>
          <p:cNvPr id="135" name="Google Shape;135;p1"/>
          <p:cNvSpPr txBox="1"/>
          <p:nvPr/>
        </p:nvSpPr>
        <p:spPr>
          <a:xfrm>
            <a:off x="5498050" y="3157300"/>
            <a:ext cx="2754900" cy="871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600"/>
              <a:buFont typeface="Arial"/>
              <a:buNone/>
            </a:pPr>
            <a:r>
              <a:rPr lang="zh-TW" sz="2600" b="0" i="0" u="none" strike="noStrike" cap="none">
                <a:solidFill>
                  <a:schemeClr val="lt1"/>
                </a:solidFill>
                <a:latin typeface="Lato"/>
                <a:ea typeface="Lato"/>
                <a:cs typeface="Lato"/>
                <a:sym typeface="Lato"/>
              </a:rPr>
              <a:t>陳冠霖</a:t>
            </a:r>
            <a:endParaRPr sz="2600" b="0" i="0" u="none" strike="noStrike" cap="none">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4"/>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400"/>
              <a:buNone/>
            </a:pPr>
            <a:r>
              <a:rPr lang="zh-TW" sz="3200"/>
              <a:t>死海生態系生物適應方式</a:t>
            </a:r>
            <a:endParaRPr sz="3200"/>
          </a:p>
        </p:txBody>
      </p:sp>
      <p:sp>
        <p:nvSpPr>
          <p:cNvPr id="193" name="Google Shape;193;p4"/>
          <p:cNvSpPr txBox="1">
            <a:spLocks noGrp="1"/>
          </p:cNvSpPr>
          <p:nvPr>
            <p:ph type="body" idx="1"/>
          </p:nvPr>
        </p:nvSpPr>
        <p:spPr>
          <a:xfrm>
            <a:off x="1297500" y="1567550"/>
            <a:ext cx="7038900" cy="29112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zh-TW" sz="2400"/>
              <a:t>杜式綠藻：</a:t>
            </a:r>
            <a:endParaRPr sz="2400"/>
          </a:p>
          <a:p>
            <a:pPr marL="0" lvl="0" indent="0" algn="l" rtl="0">
              <a:spcBef>
                <a:spcPts val="0"/>
              </a:spcBef>
              <a:spcAft>
                <a:spcPts val="0"/>
              </a:spcAft>
              <a:buNone/>
            </a:pPr>
            <a:r>
              <a:rPr lang="zh-TW" sz="2400"/>
              <a:t>杜式綠藻是一類特殊的單細胞綠藻，其在極端鹽度和鹼性條件下生存的能力使其成為生物學和應用研究的重要對象。</a:t>
            </a:r>
            <a:endParaRPr sz="2400"/>
          </a:p>
          <a:p>
            <a:pPr marL="0" lvl="0" indent="0" algn="l" rtl="0">
              <a:lnSpc>
                <a:spcPct val="115000"/>
              </a:lnSpc>
              <a:spcBef>
                <a:spcPts val="0"/>
              </a:spcBef>
              <a:spcAft>
                <a:spcPts val="1200"/>
              </a:spcAft>
              <a:buSzPts val="1300"/>
              <a:buNone/>
            </a:pP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g2e60d6a0d46_0_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a:t>沙漠生態系介紹</a:t>
            </a:r>
            <a:endParaRPr/>
          </a:p>
        </p:txBody>
      </p:sp>
      <p:sp>
        <p:nvSpPr>
          <p:cNvPr id="199" name="Google Shape;199;g2e60d6a0d46_0_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1200"/>
              </a:spcBef>
              <a:spcAft>
                <a:spcPts val="1200"/>
              </a:spcAft>
              <a:buNone/>
            </a:pPr>
            <a:r>
              <a:rPr lang="zh-TW" sz="2400"/>
              <a:t>沙漠地區年降水量通常少於250毫米，雨水不規律且迅速蒸發。白天溫度極高，夜間溫度可急劇下降至冰點以下。沙漠土壤有機質含量低，結構鬆散且多為鹼性。</a:t>
            </a:r>
            <a:endParaRPr sz="2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7"/>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400"/>
              <a:buNone/>
            </a:pPr>
            <a:r>
              <a:rPr lang="zh-TW"/>
              <a:t>沙漠生態系環境位置</a:t>
            </a:r>
            <a:endParaRPr/>
          </a:p>
        </p:txBody>
      </p:sp>
      <p:sp>
        <p:nvSpPr>
          <p:cNvPr id="205" name="Google Shape;205;p7"/>
          <p:cNvSpPr txBox="1">
            <a:spLocks noGrp="1"/>
          </p:cNvSpPr>
          <p:nvPr>
            <p:ph type="body" idx="1"/>
          </p:nvPr>
        </p:nvSpPr>
        <p:spPr>
          <a:xfrm>
            <a:off x="1297500" y="1567550"/>
            <a:ext cx="7038900" cy="29112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zh-TW" sz="2400">
                <a:latin typeface="Arial"/>
                <a:ea typeface="Arial"/>
                <a:cs typeface="Arial"/>
                <a:sym typeface="Arial"/>
              </a:rPr>
              <a:t>沙漠生態系的位置兩個半球的緯度在15至35度之間</a:t>
            </a:r>
            <a:r>
              <a:rPr lang="zh-TW" sz="2400" b="1">
                <a:latin typeface="Arial"/>
                <a:ea typeface="Arial"/>
                <a:cs typeface="Arial"/>
                <a:sym typeface="Arial"/>
              </a:rPr>
              <a:t>。</a:t>
            </a:r>
            <a:r>
              <a:rPr lang="zh-TW" sz="2400">
                <a:latin typeface="Arial"/>
                <a:ea typeface="Arial"/>
                <a:cs typeface="Arial"/>
                <a:sym typeface="Arial"/>
              </a:rPr>
              <a:t> 在這些地區，空氣流通會在環境中產生低濕度。 世界上大多數沙漠通常與地形降雨有關。 這些降水是在高海拔山區發現的。</a:t>
            </a:r>
            <a:endParaRPr sz="2400"/>
          </a:p>
          <a:p>
            <a:pPr marL="0" lvl="0" indent="0" algn="l" rtl="0">
              <a:lnSpc>
                <a:spcPct val="115000"/>
              </a:lnSpc>
              <a:spcBef>
                <a:spcPts val="0"/>
              </a:spcBef>
              <a:spcAft>
                <a:spcPts val="1200"/>
              </a:spcAft>
              <a:buSzPts val="1300"/>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g2e60d6a0d46_0_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a:t>狐獴</a:t>
            </a:r>
            <a:r>
              <a:rPr lang="zh-TW">
                <a:highlight>
                  <a:schemeClr val="dk1"/>
                </a:highlight>
              </a:rPr>
              <a:t>(</a:t>
            </a:r>
            <a:r>
              <a:rPr lang="zh-TW" i="1">
                <a:highlight>
                  <a:schemeClr val="dk1"/>
                </a:highlight>
                <a:latin typeface="Arial"/>
                <a:ea typeface="Arial"/>
                <a:cs typeface="Arial"/>
                <a:sym typeface="Arial"/>
              </a:rPr>
              <a:t>Suricata suricatta</a:t>
            </a:r>
            <a:r>
              <a:rPr lang="zh-TW">
                <a:highlight>
                  <a:schemeClr val="dk1"/>
                </a:highlight>
                <a:latin typeface="Arial"/>
                <a:ea typeface="Arial"/>
                <a:cs typeface="Arial"/>
                <a:sym typeface="Arial"/>
              </a:rPr>
              <a:t>)</a:t>
            </a:r>
            <a:endParaRPr>
              <a:highlight>
                <a:schemeClr val="dk1"/>
              </a:highlight>
            </a:endParaRPr>
          </a:p>
        </p:txBody>
      </p:sp>
      <p:sp>
        <p:nvSpPr>
          <p:cNvPr id="211" name="Google Shape;211;g2e60d6a0d46_0_2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212" name="Google Shape;212;g2e60d6a0d46_0_21"/>
          <p:cNvPicPr preferRelativeResize="0"/>
          <p:nvPr/>
        </p:nvPicPr>
        <p:blipFill>
          <a:blip r:embed="rId3">
            <a:alphaModFix/>
          </a:blip>
          <a:stretch>
            <a:fillRect/>
          </a:stretch>
        </p:blipFill>
        <p:spPr>
          <a:xfrm>
            <a:off x="1297500" y="1319000"/>
            <a:ext cx="6059175" cy="3408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6"/>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400"/>
              <a:buNone/>
            </a:pPr>
            <a:r>
              <a:rPr lang="zh-TW"/>
              <a:t>沙漠生態系生物適應方式(動物)</a:t>
            </a:r>
            <a:endParaRPr/>
          </a:p>
        </p:txBody>
      </p:sp>
      <p:sp>
        <p:nvSpPr>
          <p:cNvPr id="218" name="Google Shape;218;p6"/>
          <p:cNvSpPr txBox="1">
            <a:spLocks noGrp="1"/>
          </p:cNvSpPr>
          <p:nvPr>
            <p:ph type="body" idx="1"/>
          </p:nvPr>
        </p:nvSpPr>
        <p:spPr>
          <a:xfrm>
            <a:off x="648750" y="1307850"/>
            <a:ext cx="7846500" cy="2911200"/>
          </a:xfrm>
          <a:prstGeom prst="rect">
            <a:avLst/>
          </a:prstGeom>
          <a:noFill/>
          <a:ln>
            <a:noFill/>
          </a:ln>
        </p:spPr>
        <p:txBody>
          <a:bodyPr spcFirstLastPara="1" wrap="square" lIns="91425" tIns="91425" rIns="91425" bIns="91425" anchor="t" anchorCtr="0">
            <a:normAutofit lnSpcReduction="10000"/>
          </a:bodyPr>
          <a:lstStyle/>
          <a:p>
            <a:pPr marL="0" lvl="0" indent="0" algn="l" rtl="0">
              <a:lnSpc>
                <a:spcPct val="115000"/>
              </a:lnSpc>
              <a:spcBef>
                <a:spcPts val="0"/>
              </a:spcBef>
              <a:spcAft>
                <a:spcPts val="0"/>
              </a:spcAft>
              <a:buSzPts val="1300"/>
              <a:buNone/>
            </a:pPr>
            <a:r>
              <a:rPr lang="zh-TW" sz="2400"/>
              <a:t>狐獴：</a:t>
            </a:r>
            <a:endParaRPr sz="2400"/>
          </a:p>
          <a:p>
            <a:pPr marL="0" lvl="0" indent="0" algn="l" rtl="0">
              <a:lnSpc>
                <a:spcPct val="115000"/>
              </a:lnSpc>
              <a:spcBef>
                <a:spcPts val="1200"/>
              </a:spcBef>
              <a:spcAft>
                <a:spcPts val="1200"/>
              </a:spcAft>
              <a:buSzPts val="1300"/>
              <a:buNone/>
            </a:pPr>
            <a:r>
              <a:rPr lang="zh-TW" sz="2400">
                <a:highlight>
                  <a:schemeClr val="dk1"/>
                </a:highlight>
                <a:latin typeface="Arial"/>
                <a:ea typeface="Arial"/>
                <a:cs typeface="Arial"/>
                <a:sym typeface="Arial"/>
              </a:rPr>
              <a:t>居住在南非、納米比亞及安哥拉西南部的喀拉哈里沙漠。狐獴是群居動物。擅長挖洞，他們居住在地底下的網狀洞穴中，是具有高度社會化且會分工合作的小動物。每一群狐獴為首的母狐獴才有資格繁衍後代，其他的狐獴則會分工擔任起照顧寶寶、找尋食物、看哨…等工作。</a:t>
            </a:r>
            <a:endParaRPr sz="2400">
              <a:highlight>
                <a:schemeClr val="dk1"/>
              </a:high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g2e60d6a0d46_0_4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2400"/>
              <a:buFont typeface="Arial"/>
              <a:buNone/>
            </a:pPr>
            <a:r>
              <a:rPr lang="zh-TW"/>
              <a:t>含生草(又名復活草)(</a:t>
            </a:r>
            <a:r>
              <a:rPr lang="zh-TW" i="1">
                <a:highlight>
                  <a:schemeClr val="dk1"/>
                </a:highlight>
                <a:latin typeface="Arial"/>
                <a:ea typeface="Arial"/>
                <a:cs typeface="Arial"/>
                <a:sym typeface="Arial"/>
              </a:rPr>
              <a:t>Anastatica hierochuntica</a:t>
            </a:r>
            <a:r>
              <a:rPr lang="zh-TW"/>
              <a:t>)</a:t>
            </a:r>
            <a:endParaRPr/>
          </a:p>
          <a:p>
            <a:pPr marL="0" lvl="0" indent="0" algn="l" rtl="0">
              <a:spcBef>
                <a:spcPts val="0"/>
              </a:spcBef>
              <a:spcAft>
                <a:spcPts val="0"/>
              </a:spcAft>
              <a:buNone/>
            </a:pPr>
            <a:endParaRPr/>
          </a:p>
        </p:txBody>
      </p:sp>
      <p:sp>
        <p:nvSpPr>
          <p:cNvPr id="224" name="Google Shape;224;g2e60d6a0d46_0_4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225" name="Google Shape;225;g2e60d6a0d46_0_41"/>
          <p:cNvPicPr preferRelativeResize="0"/>
          <p:nvPr/>
        </p:nvPicPr>
        <p:blipFill>
          <a:blip r:embed="rId3">
            <a:alphaModFix/>
          </a:blip>
          <a:stretch>
            <a:fillRect/>
          </a:stretch>
        </p:blipFill>
        <p:spPr>
          <a:xfrm>
            <a:off x="1436975" y="1130149"/>
            <a:ext cx="5682550" cy="3786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g2e60d6a0d46_0_31"/>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400"/>
              <a:buNone/>
            </a:pPr>
            <a:r>
              <a:rPr lang="zh-TW"/>
              <a:t>沙漠生態系生物適應方式(植物)</a:t>
            </a:r>
            <a:endParaRPr/>
          </a:p>
        </p:txBody>
      </p:sp>
      <p:sp>
        <p:nvSpPr>
          <p:cNvPr id="231" name="Google Shape;231;g2e60d6a0d46_0_31"/>
          <p:cNvSpPr txBox="1">
            <a:spLocks noGrp="1"/>
          </p:cNvSpPr>
          <p:nvPr>
            <p:ph type="body" idx="1"/>
          </p:nvPr>
        </p:nvSpPr>
        <p:spPr>
          <a:xfrm>
            <a:off x="648750" y="1307850"/>
            <a:ext cx="7846500" cy="2911200"/>
          </a:xfrm>
          <a:prstGeom prst="rect">
            <a:avLst/>
          </a:prstGeom>
          <a:noFill/>
          <a:ln>
            <a:noFill/>
          </a:ln>
        </p:spPr>
        <p:txBody>
          <a:bodyPr spcFirstLastPara="1" wrap="square" lIns="91425" tIns="91425" rIns="91425" bIns="91425" anchor="t" anchorCtr="0">
            <a:normAutofit lnSpcReduction="10000"/>
          </a:bodyPr>
          <a:lstStyle/>
          <a:p>
            <a:pPr marL="0" lvl="0" indent="0" algn="l" rtl="0">
              <a:lnSpc>
                <a:spcPct val="115000"/>
              </a:lnSpc>
              <a:spcBef>
                <a:spcPts val="0"/>
              </a:spcBef>
              <a:spcAft>
                <a:spcPts val="0"/>
              </a:spcAft>
              <a:buSzPts val="1300"/>
              <a:buNone/>
            </a:pPr>
            <a:r>
              <a:rPr lang="zh-TW" sz="2400">
                <a:highlight>
                  <a:schemeClr val="dk1"/>
                </a:highlight>
              </a:rPr>
              <a:t>含生草：</a:t>
            </a:r>
            <a:endParaRPr sz="2400">
              <a:highlight>
                <a:schemeClr val="dk1"/>
              </a:highlight>
            </a:endParaRPr>
          </a:p>
          <a:p>
            <a:pPr marL="0" lvl="0" indent="0" algn="l" rtl="0">
              <a:lnSpc>
                <a:spcPct val="115000"/>
              </a:lnSpc>
              <a:spcBef>
                <a:spcPts val="1200"/>
              </a:spcBef>
              <a:spcAft>
                <a:spcPts val="1200"/>
              </a:spcAft>
              <a:buSzPts val="1300"/>
              <a:buNone/>
            </a:pPr>
            <a:r>
              <a:rPr lang="zh-TW" sz="2400">
                <a:highlight>
                  <a:schemeClr val="dk1"/>
                </a:highlight>
              </a:rPr>
              <a:t>每年的雨季過後，含生草枯死，莖葉都捲曲起來成為一個緊密的球形，把種子包裹在裡面。 當雨季再次來臨的時候，乾燥的枯枝遇到水後就舒展開來，把裡面的種子暴露出來。 含生草的捲曲和舒展的轉換是可逆的，可以在乾燥和濕潤的環境下反覆多次進行。</a:t>
            </a:r>
            <a:endParaRPr sz="2400">
              <a:highlight>
                <a:schemeClr val="dk1"/>
              </a:high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g2e60d6a0d46_0_5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a:t>極地生態系介紹</a:t>
            </a:r>
            <a:endParaRPr/>
          </a:p>
        </p:txBody>
      </p:sp>
      <p:sp>
        <p:nvSpPr>
          <p:cNvPr id="237" name="Google Shape;237;g2e60d6a0d46_0_50"/>
          <p:cNvSpPr txBox="1">
            <a:spLocks noGrp="1"/>
          </p:cNvSpPr>
          <p:nvPr>
            <p:ph type="body" idx="1"/>
          </p:nvPr>
        </p:nvSpPr>
        <p:spPr>
          <a:xfrm>
            <a:off x="1297500" y="1009625"/>
            <a:ext cx="7038900" cy="12861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zh-TW" sz="2400"/>
              <a:t>極地生態系是指地球兩極的生態環境，包括北極和南極地區。這些生態系統以其極端的氣候條件、獨特的生物群落和脆弱的生態平衡著稱。</a:t>
            </a:r>
            <a:endParaRPr sz="2400"/>
          </a:p>
        </p:txBody>
      </p:sp>
      <p:sp>
        <p:nvSpPr>
          <p:cNvPr id="238" name="Google Shape;238;g2e60d6a0d46_0_50"/>
          <p:cNvSpPr txBox="1"/>
          <p:nvPr/>
        </p:nvSpPr>
        <p:spPr>
          <a:xfrm>
            <a:off x="175725" y="2295725"/>
            <a:ext cx="4149600" cy="261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2400">
                <a:solidFill>
                  <a:schemeClr val="lt1"/>
                </a:solidFill>
                <a:latin typeface="Lato"/>
                <a:ea typeface="Lato"/>
                <a:cs typeface="Lato"/>
                <a:sym typeface="Lato"/>
              </a:rPr>
              <a:t>北極：</a:t>
            </a:r>
            <a:endParaRPr sz="2400">
              <a:solidFill>
                <a:schemeClr val="lt1"/>
              </a:solidFill>
              <a:latin typeface="Lato"/>
              <a:ea typeface="Lato"/>
              <a:cs typeface="Lato"/>
              <a:sym typeface="Lato"/>
            </a:endParaRPr>
          </a:p>
          <a:p>
            <a:pPr marL="0" lvl="0" indent="0" algn="l" rtl="0">
              <a:spcBef>
                <a:spcPts val="0"/>
              </a:spcBef>
              <a:spcAft>
                <a:spcPts val="0"/>
              </a:spcAft>
              <a:buNone/>
            </a:pPr>
            <a:r>
              <a:rPr lang="zh-TW" sz="1800">
                <a:solidFill>
                  <a:schemeClr val="lt1"/>
                </a:solidFill>
                <a:latin typeface="Lato"/>
                <a:ea typeface="Lato"/>
                <a:cs typeface="Lato"/>
                <a:sym typeface="Lato"/>
              </a:rPr>
              <a:t>北極生態系涵蓋北極圈內的陸地和海洋區域，包括北冰洋及其周邊的格陵蘭、加拿大、俄羅斯等地。這裡冬季寒冷且漫長，氣溫可降至-40°C以下；夏季短暫，氣溫在冰點左右。北極區域被永久冰層和季節性海冰覆蓋。</a:t>
            </a:r>
            <a:endParaRPr sz="1800">
              <a:solidFill>
                <a:schemeClr val="lt1"/>
              </a:solidFill>
              <a:latin typeface="Lato"/>
              <a:ea typeface="Lato"/>
              <a:cs typeface="Lato"/>
              <a:sym typeface="Lato"/>
            </a:endParaRPr>
          </a:p>
        </p:txBody>
      </p:sp>
      <p:sp>
        <p:nvSpPr>
          <p:cNvPr id="239" name="Google Shape;239;g2e60d6a0d46_0_50"/>
          <p:cNvSpPr txBox="1"/>
          <p:nvPr/>
        </p:nvSpPr>
        <p:spPr>
          <a:xfrm>
            <a:off x="4325325" y="2191075"/>
            <a:ext cx="4729500" cy="261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2400">
                <a:solidFill>
                  <a:schemeClr val="lt1"/>
                </a:solidFill>
                <a:latin typeface="Lato"/>
                <a:ea typeface="Lato"/>
                <a:cs typeface="Lato"/>
                <a:sym typeface="Lato"/>
              </a:rPr>
              <a:t>南極：</a:t>
            </a:r>
            <a:endParaRPr sz="2400">
              <a:solidFill>
                <a:schemeClr val="lt1"/>
              </a:solidFill>
              <a:latin typeface="Lato"/>
              <a:ea typeface="Lato"/>
              <a:cs typeface="Lato"/>
              <a:sym typeface="Lato"/>
            </a:endParaRPr>
          </a:p>
          <a:p>
            <a:pPr marL="0" lvl="0" indent="0" algn="l" rtl="0">
              <a:spcBef>
                <a:spcPts val="0"/>
              </a:spcBef>
              <a:spcAft>
                <a:spcPts val="0"/>
              </a:spcAft>
              <a:buNone/>
            </a:pPr>
            <a:r>
              <a:rPr lang="zh-TW" sz="1800">
                <a:solidFill>
                  <a:schemeClr val="lt1"/>
                </a:solidFill>
                <a:latin typeface="Lato"/>
                <a:ea typeface="Lato"/>
                <a:cs typeface="Lato"/>
                <a:sym typeface="Lato"/>
              </a:rPr>
              <a:t>南極生態系主要位於南極洲，涵蓋陸地和周圍的南極洋。南極洲大部分時間被冰層覆蓋，是地球上最寒冷的地方之一，氣溫常年低於零度，冬季氣溫可達-60°C。夏季短暫，氣溫在零度左右，極晝期間太陽不落山，極夜期間太陽不升起。</a:t>
            </a:r>
            <a:endParaRPr sz="1800">
              <a:solidFill>
                <a:schemeClr val="l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9"/>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400"/>
              <a:buNone/>
            </a:pPr>
            <a:r>
              <a:rPr lang="zh-TW"/>
              <a:t>極地生態系環境位置</a:t>
            </a:r>
            <a:endParaRPr/>
          </a:p>
        </p:txBody>
      </p:sp>
      <p:sp>
        <p:nvSpPr>
          <p:cNvPr id="245" name="Google Shape;245;p9"/>
          <p:cNvSpPr txBox="1">
            <a:spLocks noGrp="1"/>
          </p:cNvSpPr>
          <p:nvPr>
            <p:ph type="body" idx="1"/>
          </p:nvPr>
        </p:nvSpPr>
        <p:spPr>
          <a:xfrm>
            <a:off x="1297500" y="1584975"/>
            <a:ext cx="7038900" cy="29112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SzPts val="1300"/>
              <a:buNone/>
            </a:pPr>
            <a:r>
              <a:rPr lang="zh-TW" sz="2400"/>
              <a:t>極地生態系位於地球的兩極，即北極和南極地區。北極位於北半球，主要覆蓋在北極圈內，包括北冰洋和周圍的陸地（如格陵蘭、加拿大、俄羅斯等）。南極則位於南半球，主要是南極洲及其周圍的南極海洋。</a:t>
            </a:r>
            <a:endParaRPr sz="2400"/>
          </a:p>
          <a:p>
            <a:pPr marL="0" lvl="0" indent="0" algn="l" rtl="0">
              <a:lnSpc>
                <a:spcPct val="115000"/>
              </a:lnSpc>
              <a:spcBef>
                <a:spcPts val="1200"/>
              </a:spcBef>
              <a:spcAft>
                <a:spcPts val="1200"/>
              </a:spcAft>
              <a:buSzPts val="1300"/>
              <a:buNone/>
            </a:pPr>
            <a:endParaRPr sz="2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g2e60d6a0d46_0_6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a:t>北極狐(</a:t>
            </a:r>
            <a:r>
              <a:rPr lang="zh-TW" i="1">
                <a:highlight>
                  <a:schemeClr val="dk1"/>
                </a:highlight>
                <a:latin typeface="Arial"/>
                <a:ea typeface="Arial"/>
                <a:cs typeface="Arial"/>
                <a:sym typeface="Arial"/>
              </a:rPr>
              <a:t>Vulpes lagopus</a:t>
            </a:r>
            <a:r>
              <a:rPr lang="zh-TW"/>
              <a:t>)</a:t>
            </a:r>
            <a:endParaRPr/>
          </a:p>
        </p:txBody>
      </p:sp>
      <p:sp>
        <p:nvSpPr>
          <p:cNvPr id="251" name="Google Shape;251;g2e60d6a0d46_0_6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252" name="Google Shape;252;g2e60d6a0d46_0_61"/>
          <p:cNvPicPr preferRelativeResize="0"/>
          <p:nvPr/>
        </p:nvPicPr>
        <p:blipFill>
          <a:blip r:embed="rId3">
            <a:alphaModFix/>
          </a:blip>
          <a:stretch>
            <a:fillRect/>
          </a:stretch>
        </p:blipFill>
        <p:spPr>
          <a:xfrm>
            <a:off x="1297500" y="1158975"/>
            <a:ext cx="5592524" cy="37283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g2e5cb5b3073_0_5"/>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zh-TW" sz="3200"/>
              <a:t>熱泉生態系介紹</a:t>
            </a:r>
            <a:endParaRPr sz="3200"/>
          </a:p>
          <a:p>
            <a:pPr marL="0" lvl="0" indent="0" algn="l" rtl="0">
              <a:lnSpc>
                <a:spcPct val="100000"/>
              </a:lnSpc>
              <a:spcBef>
                <a:spcPts val="0"/>
              </a:spcBef>
              <a:spcAft>
                <a:spcPts val="0"/>
              </a:spcAft>
              <a:buSzPts val="2400"/>
              <a:buNone/>
            </a:pPr>
            <a:endParaRPr/>
          </a:p>
        </p:txBody>
      </p:sp>
      <p:sp>
        <p:nvSpPr>
          <p:cNvPr id="141" name="Google Shape;141;g2e5cb5b3073_0_5"/>
          <p:cNvSpPr txBox="1">
            <a:spLocks noGrp="1"/>
          </p:cNvSpPr>
          <p:nvPr>
            <p:ph type="body" idx="1"/>
          </p:nvPr>
        </p:nvSpPr>
        <p:spPr>
          <a:xfrm>
            <a:off x="1297500" y="1567550"/>
            <a:ext cx="7038900" cy="29112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r>
              <a:rPr lang="zh-TW" sz="2400"/>
              <a:t>是地球上一種極端環境，主要存在於海底裂縫和火山活動區域，水溫可以高達350°C</a:t>
            </a:r>
            <a:r>
              <a:rPr lang="zh-TW" sz="2400">
                <a:highlight>
                  <a:schemeClr val="dk1"/>
                </a:highlight>
                <a:latin typeface="Arial"/>
                <a:ea typeface="Arial"/>
                <a:cs typeface="Arial"/>
                <a:sym typeface="Arial"/>
              </a:rPr>
              <a:t>。環境中充滿著有毒物質(硫化氫)。對淺海生物而言</a:t>
            </a:r>
            <a:r>
              <a:rPr lang="zh-TW" sz="2400"/>
              <a:t>，那是個死亡禁地</a:t>
            </a:r>
            <a:r>
              <a:rPr lang="zh-TW" sz="2400">
                <a:highlight>
                  <a:schemeClr val="dk1"/>
                </a:highlight>
                <a:latin typeface="Arial"/>
                <a:ea typeface="Arial"/>
                <a:cs typeface="Arial"/>
                <a:sym typeface="Arial"/>
              </a:rPr>
              <a:t>。  </a:t>
            </a:r>
            <a:endParaRPr sz="2400">
              <a:highlight>
                <a:schemeClr val="dk1"/>
              </a:highlight>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8"/>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400"/>
              <a:buNone/>
            </a:pPr>
            <a:r>
              <a:rPr lang="zh-TW"/>
              <a:t>極地生態系生物適應方式(北極)</a:t>
            </a:r>
            <a:endParaRPr/>
          </a:p>
        </p:txBody>
      </p:sp>
      <p:sp>
        <p:nvSpPr>
          <p:cNvPr id="258" name="Google Shape;258;p8"/>
          <p:cNvSpPr txBox="1">
            <a:spLocks noGrp="1"/>
          </p:cNvSpPr>
          <p:nvPr>
            <p:ph type="body" idx="1"/>
          </p:nvPr>
        </p:nvSpPr>
        <p:spPr>
          <a:xfrm>
            <a:off x="1297500" y="1567550"/>
            <a:ext cx="7038900" cy="2911200"/>
          </a:xfrm>
          <a:prstGeom prst="rect">
            <a:avLst/>
          </a:prstGeom>
          <a:noFill/>
          <a:ln>
            <a:noFill/>
          </a:ln>
        </p:spPr>
        <p:txBody>
          <a:bodyPr spcFirstLastPara="1" wrap="square" lIns="91425" tIns="91425" rIns="91425" bIns="91425" anchor="t" anchorCtr="0">
            <a:normAutofit fontScale="92500" lnSpcReduction="20000"/>
          </a:bodyPr>
          <a:lstStyle/>
          <a:p>
            <a:pPr marL="0" lvl="0" indent="0" algn="l" rtl="0">
              <a:lnSpc>
                <a:spcPct val="115000"/>
              </a:lnSpc>
              <a:spcBef>
                <a:spcPts val="0"/>
              </a:spcBef>
              <a:spcAft>
                <a:spcPts val="0"/>
              </a:spcAft>
              <a:buSzPct val="54166"/>
              <a:buNone/>
            </a:pPr>
            <a:r>
              <a:rPr lang="zh-TW" sz="2400"/>
              <a:t>北極狐：</a:t>
            </a:r>
            <a:endParaRPr sz="2400"/>
          </a:p>
          <a:p>
            <a:pPr marL="0" lvl="0" indent="0" algn="l" rtl="0">
              <a:lnSpc>
                <a:spcPct val="115000"/>
              </a:lnSpc>
              <a:spcBef>
                <a:spcPts val="1200"/>
              </a:spcBef>
              <a:spcAft>
                <a:spcPts val="1200"/>
              </a:spcAft>
              <a:buSzPct val="54166"/>
              <a:buNone/>
            </a:pPr>
            <a:r>
              <a:rPr lang="zh-TW" sz="2400"/>
              <a:t>北極狐額面狹，吻部很尖，耳短而圓，頰後部生長毛，腳底部也密生長毛，所以適於在冰雪地上行走，尾毛蓬鬆，尖端白色，身體略小於赤狐。 北極狐毛皮既長又軟且厚，厚厚的皮毛使北極狐的體溫保持在40℃，因此可抵禦嚴寒。 冬天毛色為純雪白色，僅無毛的鼻尖和尾端黑色，自春天至夏天逐漸轉變為青灰色，特稱「青狐」。</a:t>
            </a:r>
            <a:endParaRPr sz="2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e60d6a0d46_0_7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a:t>威德爾氏海豹(</a:t>
            </a:r>
            <a:r>
              <a:rPr lang="zh-TW" i="1">
                <a:latin typeface="Arial"/>
                <a:ea typeface="Arial"/>
                <a:cs typeface="Arial"/>
                <a:sym typeface="Arial"/>
              </a:rPr>
              <a:t>Leptonychotes weddellii</a:t>
            </a:r>
            <a:r>
              <a:rPr lang="zh-TW">
                <a:latin typeface="Arial"/>
                <a:ea typeface="Arial"/>
                <a:cs typeface="Arial"/>
                <a:sym typeface="Arial"/>
              </a:rPr>
              <a:t>)</a:t>
            </a:r>
            <a:r>
              <a:rPr lang="zh-TW" i="1">
                <a:highlight>
                  <a:schemeClr val="dk1"/>
                </a:highlight>
                <a:latin typeface="Arial"/>
                <a:ea typeface="Arial"/>
                <a:cs typeface="Arial"/>
                <a:sym typeface="Arial"/>
              </a:rPr>
              <a:t> </a:t>
            </a:r>
            <a:endParaRPr i="1">
              <a:highlight>
                <a:schemeClr val="dk1"/>
              </a:highlight>
            </a:endParaRPr>
          </a:p>
        </p:txBody>
      </p:sp>
      <p:sp>
        <p:nvSpPr>
          <p:cNvPr id="264" name="Google Shape;264;g2e60d6a0d46_0_7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265" name="Google Shape;265;g2e60d6a0d46_0_75"/>
          <p:cNvPicPr preferRelativeResize="0"/>
          <p:nvPr/>
        </p:nvPicPr>
        <p:blipFill>
          <a:blip r:embed="rId3">
            <a:alphaModFix/>
          </a:blip>
          <a:stretch>
            <a:fillRect/>
          </a:stretch>
        </p:blipFill>
        <p:spPr>
          <a:xfrm>
            <a:off x="1297502" y="959363"/>
            <a:ext cx="6261701" cy="41275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g2e60d6a0d46_0_70"/>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400"/>
              <a:buNone/>
            </a:pPr>
            <a:r>
              <a:rPr lang="zh-TW"/>
              <a:t>極地生態系生物適應方式(南極)</a:t>
            </a:r>
            <a:endParaRPr/>
          </a:p>
        </p:txBody>
      </p:sp>
      <p:sp>
        <p:nvSpPr>
          <p:cNvPr id="271" name="Google Shape;271;g2e60d6a0d46_0_70"/>
          <p:cNvSpPr txBox="1">
            <a:spLocks noGrp="1"/>
          </p:cNvSpPr>
          <p:nvPr>
            <p:ph type="body" idx="1"/>
          </p:nvPr>
        </p:nvSpPr>
        <p:spPr>
          <a:xfrm>
            <a:off x="1297500" y="1567550"/>
            <a:ext cx="7038900" cy="2911200"/>
          </a:xfrm>
          <a:prstGeom prst="rect">
            <a:avLst/>
          </a:prstGeom>
          <a:noFill/>
          <a:ln>
            <a:noFill/>
          </a:ln>
        </p:spPr>
        <p:txBody>
          <a:bodyPr spcFirstLastPara="1" wrap="square" lIns="91425" tIns="91425" rIns="91425" bIns="91425" anchor="t" anchorCtr="0">
            <a:normAutofit lnSpcReduction="10000"/>
          </a:bodyPr>
          <a:lstStyle/>
          <a:p>
            <a:pPr marL="0" lvl="0" indent="0" algn="l" rtl="0">
              <a:lnSpc>
                <a:spcPct val="115000"/>
              </a:lnSpc>
              <a:spcBef>
                <a:spcPts val="0"/>
              </a:spcBef>
              <a:spcAft>
                <a:spcPts val="0"/>
              </a:spcAft>
              <a:buSzPts val="1300"/>
              <a:buNone/>
            </a:pPr>
            <a:r>
              <a:rPr lang="zh-TW" sz="2400"/>
              <a:t>威德爾氏海豹：</a:t>
            </a:r>
            <a:endParaRPr sz="2400"/>
          </a:p>
          <a:p>
            <a:pPr marL="0" lvl="0" indent="0" algn="l" rtl="0">
              <a:lnSpc>
                <a:spcPct val="115000"/>
              </a:lnSpc>
              <a:spcBef>
                <a:spcPts val="1200"/>
              </a:spcBef>
              <a:spcAft>
                <a:spcPts val="1200"/>
              </a:spcAft>
              <a:buSzPts val="1300"/>
              <a:buNone/>
            </a:pPr>
            <a:r>
              <a:rPr lang="zh-TW" sz="2400"/>
              <a:t>威德爾氏海豹是南極地區的大型海豹，生活在海冰上，主要以魚類、章魚和甲殼類為食。牠們體型龐大，成年個體長2至3米，重400至600公斤，身上的皮毛常見深色至灰色斑紋。繁殖季節在南極夏季，雌性海豹在冰層上產單胎，並照料幼豹。</a:t>
            </a:r>
            <a:endParaRPr sz="24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g2e5cb5b3073_0_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a:t>參考資料</a:t>
            </a:r>
            <a:endParaRPr/>
          </a:p>
        </p:txBody>
      </p:sp>
      <p:sp>
        <p:nvSpPr>
          <p:cNvPr id="277" name="Google Shape;277;g2e5cb5b3073_0_17"/>
          <p:cNvSpPr txBox="1">
            <a:spLocks noGrp="1"/>
          </p:cNvSpPr>
          <p:nvPr>
            <p:ph type="body" idx="1"/>
          </p:nvPr>
        </p:nvSpPr>
        <p:spPr>
          <a:xfrm>
            <a:off x="356000" y="1637300"/>
            <a:ext cx="3084600" cy="2911200"/>
          </a:xfrm>
          <a:prstGeom prst="rect">
            <a:avLst/>
          </a:prstGeom>
        </p:spPr>
        <p:txBody>
          <a:bodyPr spcFirstLastPara="1" wrap="square" lIns="91425" tIns="91425" rIns="91425" bIns="91425" anchor="t" anchorCtr="0">
            <a:noAutofit/>
          </a:bodyPr>
          <a:lstStyle/>
          <a:p>
            <a:pPr marL="457200" lvl="0" indent="-323850" algn="l" rtl="0">
              <a:lnSpc>
                <a:spcPct val="110000"/>
              </a:lnSpc>
              <a:spcBef>
                <a:spcPts val="1800"/>
              </a:spcBef>
              <a:spcAft>
                <a:spcPts val="0"/>
              </a:spcAft>
              <a:buSzPts val="1500"/>
              <a:buFont typeface="Arial"/>
              <a:buChar char="●"/>
            </a:pPr>
            <a:r>
              <a:rPr lang="zh-TW" sz="1500" u="sng">
                <a:highlight>
                  <a:schemeClr val="dk1"/>
                </a:highlight>
                <a:latin typeface="Arial"/>
                <a:ea typeface="Arial"/>
                <a:cs typeface="Arial"/>
                <a:sym typeface="Arial"/>
                <a:hlinkClick r:id="rId3"/>
              </a:rPr>
              <a:t>海底熱泉生態系的生物適應</a:t>
            </a:r>
            <a:endParaRPr sz="1500" u="sng">
              <a:highlight>
                <a:schemeClr val="dk1"/>
              </a:highlight>
              <a:latin typeface="Arial"/>
              <a:ea typeface="Arial"/>
              <a:cs typeface="Arial"/>
              <a:sym typeface="Arial"/>
            </a:endParaRPr>
          </a:p>
          <a:p>
            <a:pPr marL="457200" lvl="0" indent="-323850" algn="l" rtl="0">
              <a:lnSpc>
                <a:spcPct val="95000"/>
              </a:lnSpc>
              <a:spcBef>
                <a:spcPts val="0"/>
              </a:spcBef>
              <a:spcAft>
                <a:spcPts val="0"/>
              </a:spcAft>
              <a:buSzPts val="1500"/>
              <a:buFont typeface="Arial"/>
              <a:buChar char="●"/>
            </a:pPr>
            <a:r>
              <a:rPr lang="zh-TW" sz="1500" u="sng">
                <a:highlight>
                  <a:schemeClr val="dk1"/>
                </a:highlight>
                <a:latin typeface="Arial"/>
                <a:ea typeface="Arial"/>
                <a:cs typeface="Arial"/>
                <a:sym typeface="Arial"/>
                <a:hlinkClick r:id="rId4"/>
              </a:rPr>
              <a:t>巨型管蟲</a:t>
            </a:r>
            <a:endParaRPr sz="1500" u="sng">
              <a:highlight>
                <a:schemeClr val="dk1"/>
              </a:highlight>
              <a:latin typeface="Arial"/>
              <a:ea typeface="Arial"/>
              <a:cs typeface="Arial"/>
              <a:sym typeface="Arial"/>
            </a:endParaRPr>
          </a:p>
          <a:p>
            <a:pPr marL="457200" lvl="0" indent="-323850" algn="l" rtl="0">
              <a:lnSpc>
                <a:spcPct val="95000"/>
              </a:lnSpc>
              <a:spcBef>
                <a:spcPts val="1200"/>
              </a:spcBef>
              <a:spcAft>
                <a:spcPts val="0"/>
              </a:spcAft>
              <a:buSzPts val="1500"/>
              <a:buFont typeface="Arial"/>
              <a:buChar char="●"/>
            </a:pPr>
            <a:r>
              <a:rPr lang="zh-TW" sz="1500" u="sng">
                <a:highlight>
                  <a:schemeClr val="dk1"/>
                </a:highlight>
                <a:latin typeface="Arial"/>
                <a:ea typeface="Arial"/>
                <a:cs typeface="Arial"/>
                <a:sym typeface="Arial"/>
                <a:hlinkClick r:id="rId5"/>
              </a:rPr>
              <a:t>巨型管蟲(1)</a:t>
            </a:r>
            <a:endParaRPr sz="1500" u="sng">
              <a:highlight>
                <a:schemeClr val="dk1"/>
              </a:highlight>
              <a:latin typeface="Arial"/>
              <a:ea typeface="Arial"/>
              <a:cs typeface="Arial"/>
              <a:sym typeface="Arial"/>
            </a:endParaRPr>
          </a:p>
          <a:p>
            <a:pPr marL="457200" lvl="0" indent="-323850" algn="l" rtl="0">
              <a:lnSpc>
                <a:spcPct val="95000"/>
              </a:lnSpc>
              <a:spcBef>
                <a:spcPts val="1200"/>
              </a:spcBef>
              <a:spcAft>
                <a:spcPts val="0"/>
              </a:spcAft>
              <a:buSzPts val="1500"/>
              <a:buFont typeface="Arial"/>
              <a:buChar char="●"/>
            </a:pPr>
            <a:r>
              <a:rPr lang="zh-TW" sz="1500" u="sng">
                <a:highlight>
                  <a:schemeClr val="dk1"/>
                </a:highlight>
                <a:latin typeface="Arial"/>
                <a:ea typeface="Arial"/>
                <a:cs typeface="Arial"/>
                <a:sym typeface="Arial"/>
                <a:hlinkClick r:id="rId6"/>
              </a:rPr>
              <a:t>嗜熱古菌</a:t>
            </a:r>
            <a:endParaRPr sz="1500" u="sng">
              <a:highlight>
                <a:schemeClr val="dk1"/>
              </a:highlight>
              <a:latin typeface="Arial"/>
              <a:ea typeface="Arial"/>
              <a:cs typeface="Arial"/>
              <a:sym typeface="Arial"/>
            </a:endParaRPr>
          </a:p>
          <a:p>
            <a:pPr marL="457200" lvl="0" indent="-323850" algn="l" rtl="0">
              <a:lnSpc>
                <a:spcPct val="95000"/>
              </a:lnSpc>
              <a:spcBef>
                <a:spcPts val="1200"/>
              </a:spcBef>
              <a:spcAft>
                <a:spcPts val="0"/>
              </a:spcAft>
              <a:buSzPts val="1500"/>
              <a:buFont typeface="Arial"/>
              <a:buChar char="●"/>
            </a:pPr>
            <a:r>
              <a:rPr lang="zh-TW" sz="1500" u="sng">
                <a:highlight>
                  <a:schemeClr val="dk1"/>
                </a:highlight>
                <a:latin typeface="Arial"/>
                <a:ea typeface="Arial"/>
                <a:cs typeface="Arial"/>
                <a:sym typeface="Arial"/>
                <a:hlinkClick r:id="rId7"/>
              </a:rPr>
              <a:t>杜式綠藻</a:t>
            </a:r>
            <a:endParaRPr sz="1500" u="sng">
              <a:highlight>
                <a:schemeClr val="dk1"/>
              </a:highlight>
              <a:latin typeface="Arial"/>
              <a:ea typeface="Arial"/>
              <a:cs typeface="Arial"/>
              <a:sym typeface="Arial"/>
            </a:endParaRPr>
          </a:p>
          <a:p>
            <a:pPr marL="457200" lvl="0" indent="-323850" algn="l" rtl="0">
              <a:lnSpc>
                <a:spcPct val="95000"/>
              </a:lnSpc>
              <a:spcBef>
                <a:spcPts val="1200"/>
              </a:spcBef>
              <a:spcAft>
                <a:spcPts val="0"/>
              </a:spcAft>
              <a:buSzPts val="1500"/>
              <a:buFont typeface="Arial"/>
              <a:buChar char="●"/>
            </a:pPr>
            <a:r>
              <a:rPr lang="zh-TW" sz="1500" u="sng">
                <a:highlight>
                  <a:schemeClr val="dk1"/>
                </a:highlight>
                <a:latin typeface="Arial"/>
                <a:ea typeface="Arial"/>
                <a:cs typeface="Arial"/>
                <a:sym typeface="Arial"/>
                <a:hlinkClick r:id="rId8"/>
              </a:rPr>
              <a:t>杜式綠藻(圖片)</a:t>
            </a:r>
            <a:endParaRPr sz="1500" u="sng">
              <a:highlight>
                <a:schemeClr val="dk1"/>
              </a:highlight>
              <a:latin typeface="Arial"/>
              <a:ea typeface="Arial"/>
              <a:cs typeface="Arial"/>
              <a:sym typeface="Arial"/>
            </a:endParaRPr>
          </a:p>
          <a:p>
            <a:pPr marL="457200" lvl="0" indent="-323850" algn="l" rtl="0">
              <a:lnSpc>
                <a:spcPct val="95000"/>
              </a:lnSpc>
              <a:spcBef>
                <a:spcPts val="1200"/>
              </a:spcBef>
              <a:spcAft>
                <a:spcPts val="0"/>
              </a:spcAft>
              <a:buSzPts val="1500"/>
              <a:buFont typeface="Arial"/>
              <a:buChar char="●"/>
            </a:pPr>
            <a:r>
              <a:rPr lang="zh-TW" sz="1500" u="sng">
                <a:highlight>
                  <a:schemeClr val="dk1"/>
                </a:highlight>
                <a:latin typeface="Arial"/>
                <a:ea typeface="Arial"/>
                <a:cs typeface="Arial"/>
                <a:sym typeface="Arial"/>
                <a:hlinkClick r:id="rId9"/>
              </a:rPr>
              <a:t>沙漠生態系</a:t>
            </a:r>
            <a:endParaRPr sz="1500" u="sng">
              <a:highlight>
                <a:schemeClr val="dk1"/>
              </a:highlight>
              <a:latin typeface="Arial"/>
              <a:ea typeface="Arial"/>
              <a:cs typeface="Arial"/>
              <a:sym typeface="Arial"/>
            </a:endParaRPr>
          </a:p>
          <a:p>
            <a:pPr marL="457200" lvl="0" indent="-323850" algn="l" rtl="0">
              <a:lnSpc>
                <a:spcPct val="95000"/>
              </a:lnSpc>
              <a:spcBef>
                <a:spcPts val="1200"/>
              </a:spcBef>
              <a:spcAft>
                <a:spcPts val="0"/>
              </a:spcAft>
              <a:buSzPts val="1500"/>
              <a:buFont typeface="Arial"/>
              <a:buChar char="●"/>
            </a:pPr>
            <a:r>
              <a:rPr lang="zh-TW" sz="1500" u="sng">
                <a:highlight>
                  <a:schemeClr val="dk1"/>
                </a:highlight>
                <a:latin typeface="Arial"/>
                <a:ea typeface="Arial"/>
                <a:cs typeface="Arial"/>
                <a:sym typeface="Arial"/>
                <a:hlinkClick r:id="rId10"/>
              </a:rPr>
              <a:t>沙漠動物</a:t>
            </a:r>
            <a:endParaRPr sz="1500" u="sng">
              <a:highlight>
                <a:schemeClr val="dk1"/>
              </a:highlight>
              <a:latin typeface="Arial"/>
              <a:ea typeface="Arial"/>
              <a:cs typeface="Arial"/>
              <a:sym typeface="Arial"/>
            </a:endParaRPr>
          </a:p>
          <a:p>
            <a:pPr marL="0" lvl="0" indent="0" algn="l" rtl="0">
              <a:lnSpc>
                <a:spcPct val="95000"/>
              </a:lnSpc>
              <a:spcBef>
                <a:spcPts val="1200"/>
              </a:spcBef>
              <a:spcAft>
                <a:spcPts val="0"/>
              </a:spcAft>
              <a:buSzPts val="275"/>
              <a:buNone/>
            </a:pPr>
            <a:endParaRPr sz="100" u="sng"/>
          </a:p>
        </p:txBody>
      </p:sp>
      <p:sp>
        <p:nvSpPr>
          <p:cNvPr id="278" name="Google Shape;278;g2e5cb5b3073_0_17"/>
          <p:cNvSpPr txBox="1"/>
          <p:nvPr/>
        </p:nvSpPr>
        <p:spPr>
          <a:xfrm>
            <a:off x="3963700" y="1637300"/>
            <a:ext cx="2371200" cy="2911200"/>
          </a:xfrm>
          <a:prstGeom prst="rect">
            <a:avLst/>
          </a:prstGeom>
          <a:noFill/>
          <a:ln>
            <a:noFill/>
          </a:ln>
        </p:spPr>
        <p:txBody>
          <a:bodyPr spcFirstLastPara="1" wrap="square" lIns="91425" tIns="91425" rIns="91425" bIns="91425" anchor="t" anchorCtr="0">
            <a:noAutofit/>
          </a:bodyPr>
          <a:lstStyle/>
          <a:p>
            <a:pPr marL="457200" lvl="0" indent="-323850" algn="l" rtl="0">
              <a:spcBef>
                <a:spcPts val="0"/>
              </a:spcBef>
              <a:spcAft>
                <a:spcPts val="0"/>
              </a:spcAft>
              <a:buClr>
                <a:schemeClr val="lt1"/>
              </a:buClr>
              <a:buSzPts val="1500"/>
              <a:buFont typeface="Lato"/>
              <a:buChar char="●"/>
            </a:pPr>
            <a:r>
              <a:rPr lang="zh-TW" sz="1500" u="sng">
                <a:solidFill>
                  <a:schemeClr val="lt1"/>
                </a:solidFill>
                <a:highlight>
                  <a:schemeClr val="dk1"/>
                </a:highlight>
                <a:hlinkClick r:id="rId11">
                  <a:extLst>
                    <a:ext uri="{A12FA001-AC4F-418D-AE19-62706E023703}">
                      <ahyp:hlinkClr xmlns:ahyp="http://schemas.microsoft.com/office/drawing/2018/hyperlinkcolor" val="tx"/>
                    </a:ext>
                  </a:extLst>
                </a:hlinkClick>
              </a:rPr>
              <a:t>狐獴介紹</a:t>
            </a:r>
            <a:endParaRPr sz="1500" u="sng">
              <a:solidFill>
                <a:schemeClr val="lt1"/>
              </a:solidFill>
              <a:highlight>
                <a:schemeClr val="dk1"/>
              </a:highlight>
              <a:latin typeface="Lato"/>
              <a:ea typeface="Lato"/>
              <a:cs typeface="Lato"/>
              <a:sym typeface="Lato"/>
            </a:endParaRPr>
          </a:p>
          <a:p>
            <a:pPr marL="457200" lvl="0" indent="-323850" algn="l" rtl="0">
              <a:spcBef>
                <a:spcPts val="0"/>
              </a:spcBef>
              <a:spcAft>
                <a:spcPts val="0"/>
              </a:spcAft>
              <a:buClr>
                <a:schemeClr val="lt1"/>
              </a:buClr>
              <a:buSzPts val="1500"/>
              <a:buFont typeface="Lato"/>
              <a:buChar char="●"/>
            </a:pPr>
            <a:r>
              <a:rPr lang="zh-TW" sz="1500" u="sng">
                <a:solidFill>
                  <a:schemeClr val="lt1"/>
                </a:solidFill>
                <a:highlight>
                  <a:schemeClr val="dk1"/>
                </a:highlight>
                <a:hlinkClick r:id="rId12">
                  <a:extLst>
                    <a:ext uri="{A12FA001-AC4F-418D-AE19-62706E023703}">
                      <ahyp:hlinkClr xmlns:ahyp="http://schemas.microsoft.com/office/drawing/2018/hyperlinkcolor" val="tx"/>
                    </a:ext>
                  </a:extLst>
                </a:hlinkClick>
              </a:rPr>
              <a:t>狐獴</a:t>
            </a:r>
            <a:endParaRPr sz="1500" u="sng">
              <a:solidFill>
                <a:schemeClr val="lt1"/>
              </a:solidFill>
              <a:highlight>
                <a:schemeClr val="dk1"/>
              </a:highlight>
              <a:latin typeface="Lato"/>
              <a:ea typeface="Lato"/>
              <a:cs typeface="Lato"/>
              <a:sym typeface="Lato"/>
            </a:endParaRPr>
          </a:p>
          <a:p>
            <a:pPr marL="457200" lvl="0" indent="-323850" algn="l" rtl="0">
              <a:spcBef>
                <a:spcPts val="0"/>
              </a:spcBef>
              <a:spcAft>
                <a:spcPts val="0"/>
              </a:spcAft>
              <a:buClr>
                <a:schemeClr val="lt1"/>
              </a:buClr>
              <a:buSzPts val="1500"/>
              <a:buFont typeface="Lato"/>
              <a:buChar char="●"/>
            </a:pPr>
            <a:r>
              <a:rPr lang="zh-TW" sz="1500" u="sng">
                <a:solidFill>
                  <a:schemeClr val="lt1"/>
                </a:solidFill>
                <a:highlight>
                  <a:schemeClr val="dk1"/>
                </a:highlight>
                <a:latin typeface="Lato"/>
                <a:ea typeface="Lato"/>
                <a:cs typeface="Lato"/>
                <a:sym typeface="Lato"/>
                <a:hlinkClick r:id="rId13">
                  <a:extLst>
                    <a:ext uri="{A12FA001-AC4F-418D-AE19-62706E023703}">
                      <ahyp:hlinkClr xmlns:ahyp="http://schemas.microsoft.com/office/drawing/2018/hyperlinkcolor" val="tx"/>
                    </a:ext>
                  </a:extLst>
                </a:hlinkClick>
              </a:rPr>
              <a:t>含生草介紹</a:t>
            </a:r>
            <a:endParaRPr sz="1500" u="sng">
              <a:solidFill>
                <a:schemeClr val="lt1"/>
              </a:solidFill>
              <a:highlight>
                <a:schemeClr val="dk1"/>
              </a:highlight>
              <a:latin typeface="Lato"/>
              <a:ea typeface="Lato"/>
              <a:cs typeface="Lato"/>
              <a:sym typeface="Lato"/>
            </a:endParaRPr>
          </a:p>
          <a:p>
            <a:pPr marL="457200" lvl="0" indent="-323850" algn="l" rtl="0">
              <a:spcBef>
                <a:spcPts val="0"/>
              </a:spcBef>
              <a:spcAft>
                <a:spcPts val="0"/>
              </a:spcAft>
              <a:buClr>
                <a:schemeClr val="lt1"/>
              </a:buClr>
              <a:buSzPts val="1500"/>
              <a:buFont typeface="Lato"/>
              <a:buChar char="●"/>
            </a:pPr>
            <a:r>
              <a:rPr lang="zh-TW" sz="1500" u="sng">
                <a:solidFill>
                  <a:schemeClr val="lt1"/>
                </a:solidFill>
                <a:highlight>
                  <a:schemeClr val="dk1"/>
                </a:highlight>
                <a:hlinkClick r:id="rId14">
                  <a:extLst>
                    <a:ext uri="{A12FA001-AC4F-418D-AE19-62706E023703}">
                      <ahyp:hlinkClr xmlns:ahyp="http://schemas.microsoft.com/office/drawing/2018/hyperlinkcolor" val="tx"/>
                    </a:ext>
                  </a:extLst>
                </a:hlinkClick>
              </a:rPr>
              <a:t>北極狐</a:t>
            </a:r>
            <a:endParaRPr sz="1500" u="sng">
              <a:solidFill>
                <a:schemeClr val="lt1"/>
              </a:solidFill>
              <a:highlight>
                <a:schemeClr val="dk1"/>
              </a:highlight>
              <a:latin typeface="Lato"/>
              <a:ea typeface="Lato"/>
              <a:cs typeface="Lato"/>
              <a:sym typeface="Lato"/>
            </a:endParaRPr>
          </a:p>
          <a:p>
            <a:pPr marL="457200" lvl="0" indent="-342900" algn="l" rtl="0">
              <a:spcBef>
                <a:spcPts val="0"/>
              </a:spcBef>
              <a:spcAft>
                <a:spcPts val="0"/>
              </a:spcAft>
              <a:buClr>
                <a:schemeClr val="lt1"/>
              </a:buClr>
              <a:buSzPts val="1800"/>
              <a:buFont typeface="Lato"/>
              <a:buChar char="●"/>
            </a:pPr>
            <a:r>
              <a:rPr lang="zh-TW" sz="1500" u="sng">
                <a:solidFill>
                  <a:schemeClr val="lt1"/>
                </a:solidFill>
                <a:highlight>
                  <a:schemeClr val="dk1"/>
                </a:highlight>
                <a:hlinkClick r:id="rId15">
                  <a:extLst>
                    <a:ext uri="{A12FA001-AC4F-418D-AE19-62706E023703}">
                      <ahyp:hlinkClr xmlns:ahyp="http://schemas.microsoft.com/office/drawing/2018/hyperlinkcolor" val="tx"/>
                    </a:ext>
                  </a:extLst>
                </a:hlinkClick>
              </a:rPr>
              <a:t>北極狐介紹</a:t>
            </a:r>
            <a:endParaRPr sz="1800" u="sng">
              <a:solidFill>
                <a:schemeClr val="lt1"/>
              </a:solidFill>
              <a:highlight>
                <a:schemeClr val="dk1"/>
              </a:highlight>
              <a:latin typeface="Lato"/>
              <a:ea typeface="Lato"/>
              <a:cs typeface="Lato"/>
              <a:sym typeface="Lato"/>
            </a:endParaRPr>
          </a:p>
          <a:p>
            <a:pPr marL="457200" lvl="0" indent="-323850" algn="l" rtl="0">
              <a:spcBef>
                <a:spcPts val="0"/>
              </a:spcBef>
              <a:spcAft>
                <a:spcPts val="0"/>
              </a:spcAft>
              <a:buClr>
                <a:schemeClr val="lt1"/>
              </a:buClr>
              <a:buSzPts val="1500"/>
              <a:buFont typeface="Lato"/>
              <a:buChar char="●"/>
            </a:pPr>
            <a:r>
              <a:rPr lang="zh-TW" sz="1500" u="sng">
                <a:solidFill>
                  <a:schemeClr val="lt1"/>
                </a:solidFill>
                <a:highlight>
                  <a:schemeClr val="dk1"/>
                </a:highlight>
                <a:hlinkClick r:id="rId16">
                  <a:extLst>
                    <a:ext uri="{A12FA001-AC4F-418D-AE19-62706E023703}">
                      <ahyp:hlinkClr xmlns:ahyp="http://schemas.microsoft.com/office/drawing/2018/hyperlinkcolor" val="tx"/>
                    </a:ext>
                  </a:extLst>
                </a:hlinkClick>
              </a:rPr>
              <a:t>雪豹海豹(圖片)</a:t>
            </a:r>
            <a:endParaRPr sz="1500" u="sng">
              <a:solidFill>
                <a:schemeClr val="lt1"/>
              </a:solidFill>
              <a:highlight>
                <a:schemeClr val="dk1"/>
              </a:highlight>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g2e60d6a0d46_0_9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284" name="Google Shape;284;g2e60d6a0d46_0_9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285" name="Google Shape;285;g2e60d6a0d46_0_94"/>
          <p:cNvPicPr preferRelativeResize="0"/>
          <p:nvPr/>
        </p:nvPicPr>
        <p:blipFill>
          <a:blip r:embed="rId3">
            <a:alphaModFix/>
          </a:blip>
          <a:stretch>
            <a:fillRect/>
          </a:stretch>
        </p:blipFill>
        <p:spPr>
          <a:xfrm>
            <a:off x="1934608" y="0"/>
            <a:ext cx="5274785"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3"/>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400"/>
              <a:buNone/>
            </a:pPr>
            <a:r>
              <a:rPr lang="zh-TW" sz="3200"/>
              <a:t>熱泉生態系環境位置</a:t>
            </a:r>
            <a:endParaRPr sz="3200"/>
          </a:p>
        </p:txBody>
      </p:sp>
      <p:sp>
        <p:nvSpPr>
          <p:cNvPr id="147" name="Google Shape;147;p3"/>
          <p:cNvSpPr txBox="1">
            <a:spLocks noGrp="1"/>
          </p:cNvSpPr>
          <p:nvPr>
            <p:ph type="body" idx="1"/>
          </p:nvPr>
        </p:nvSpPr>
        <p:spPr>
          <a:xfrm>
            <a:off x="1297500" y="1567550"/>
            <a:ext cx="7038900" cy="29112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SzPts val="1300"/>
              <a:buNone/>
            </a:pPr>
            <a:r>
              <a:rPr lang="zh-TW" sz="2400">
                <a:highlight>
                  <a:schemeClr val="dk1"/>
                </a:highlight>
                <a:latin typeface="Arial"/>
                <a:ea typeface="Arial"/>
                <a:cs typeface="Arial"/>
                <a:sym typeface="Arial"/>
              </a:rPr>
              <a:t>存在於地球上多處深海地區</a:t>
            </a:r>
            <a:endParaRPr sz="2400">
              <a:highlight>
                <a:schemeClr val="dk1"/>
              </a:highlight>
              <a:latin typeface="Arial"/>
              <a:ea typeface="Arial"/>
              <a:cs typeface="Arial"/>
              <a:sym typeface="Arial"/>
            </a:endParaRPr>
          </a:p>
          <a:p>
            <a:pPr marL="0" lvl="0" indent="0" algn="l" rtl="0">
              <a:spcBef>
                <a:spcPts val="1200"/>
              </a:spcBef>
              <a:spcAft>
                <a:spcPts val="0"/>
              </a:spcAft>
              <a:buSzPts val="1300"/>
              <a:buNone/>
            </a:pPr>
            <a:r>
              <a:rPr lang="zh-TW" sz="2400">
                <a:highlight>
                  <a:schemeClr val="dk1"/>
                </a:highlight>
                <a:latin typeface="Arial"/>
                <a:ea typeface="Arial"/>
                <a:cs typeface="Arial"/>
                <a:sym typeface="Arial"/>
              </a:rPr>
              <a:t>馬里亞納海溝</a:t>
            </a:r>
            <a:endParaRPr sz="2400">
              <a:highlight>
                <a:schemeClr val="dk1"/>
              </a:highlight>
              <a:latin typeface="Arial"/>
              <a:ea typeface="Arial"/>
              <a:cs typeface="Arial"/>
              <a:sym typeface="Arial"/>
            </a:endParaRPr>
          </a:p>
          <a:p>
            <a:pPr marL="457200" lvl="0" indent="-381000" algn="l" rtl="0">
              <a:lnSpc>
                <a:spcPct val="115000"/>
              </a:lnSpc>
              <a:spcBef>
                <a:spcPts val="1200"/>
              </a:spcBef>
              <a:spcAft>
                <a:spcPts val="0"/>
              </a:spcAft>
              <a:buSzPts val="2400"/>
              <a:buChar char="●"/>
            </a:pPr>
            <a:r>
              <a:rPr lang="zh-TW" sz="2400"/>
              <a:t>延伸在大西洋中央，從北冰洋到南大西洋</a:t>
            </a:r>
            <a:endParaRPr sz="2400"/>
          </a:p>
          <a:p>
            <a:pPr marL="457200" lvl="0" indent="-381000" algn="l" rtl="0">
              <a:lnSpc>
                <a:spcPct val="115000"/>
              </a:lnSpc>
              <a:spcBef>
                <a:spcPts val="0"/>
              </a:spcBef>
              <a:spcAft>
                <a:spcPts val="0"/>
              </a:spcAft>
              <a:buSzPts val="2400"/>
              <a:buChar char="●"/>
            </a:pPr>
            <a:r>
              <a:rPr lang="zh-TW" sz="2400"/>
              <a:t>海溝中也存在熱泉區域</a:t>
            </a:r>
            <a:endParaRPr sz="2400"/>
          </a:p>
          <a:p>
            <a:pPr marL="0" lvl="0" indent="0" algn="l" rtl="0">
              <a:lnSpc>
                <a:spcPct val="115000"/>
              </a:lnSpc>
              <a:spcBef>
                <a:spcPts val="1200"/>
              </a:spcBef>
              <a:spcAft>
                <a:spcPts val="1200"/>
              </a:spcAft>
              <a:buNone/>
            </a:pP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2e608aaf278_0_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153" name="Google Shape;153;g2e608aaf278_0_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154" name="Google Shape;154;g2e608aaf278_0_8"/>
          <p:cNvPicPr preferRelativeResize="0"/>
          <p:nvPr/>
        </p:nvPicPr>
        <p:blipFill>
          <a:blip r:embed="rId3">
            <a:alphaModFix/>
          </a:blip>
          <a:stretch>
            <a:fillRect/>
          </a:stretch>
        </p:blipFill>
        <p:spPr>
          <a:xfrm>
            <a:off x="1105412" y="471140"/>
            <a:ext cx="6933176" cy="4201226"/>
          </a:xfrm>
          <a:prstGeom prst="rect">
            <a:avLst/>
          </a:prstGeom>
          <a:noFill/>
          <a:ln>
            <a:noFill/>
          </a:ln>
        </p:spPr>
      </p:pic>
      <p:sp>
        <p:nvSpPr>
          <p:cNvPr id="2" name="文字方塊 1">
            <a:extLst>
              <a:ext uri="{FF2B5EF4-FFF2-40B4-BE49-F238E27FC236}">
                <a16:creationId xmlns:a16="http://schemas.microsoft.com/office/drawing/2014/main" id="{E418F944-0309-4760-BA9A-0E419F7EB3DA}"/>
              </a:ext>
            </a:extLst>
          </p:cNvPr>
          <p:cNvSpPr txBox="1"/>
          <p:nvPr/>
        </p:nvSpPr>
        <p:spPr>
          <a:xfrm>
            <a:off x="3330223" y="3251200"/>
            <a:ext cx="761747" cy="307777"/>
          </a:xfrm>
          <a:prstGeom prst="rect">
            <a:avLst/>
          </a:prstGeom>
          <a:noFill/>
        </p:spPr>
        <p:txBody>
          <a:bodyPr wrap="none" rtlCol="0">
            <a:spAutoFit/>
          </a:bodyPr>
          <a:lstStyle/>
          <a:p>
            <a:r>
              <a:rPr lang="en-US" altLang="zh-TW" dirty="0"/>
              <a:t>Taiwan</a:t>
            </a:r>
          </a:p>
        </p:txBody>
      </p:sp>
      <p:sp>
        <p:nvSpPr>
          <p:cNvPr id="3" name="文字方塊 2">
            <a:extLst>
              <a:ext uri="{FF2B5EF4-FFF2-40B4-BE49-F238E27FC236}">
                <a16:creationId xmlns:a16="http://schemas.microsoft.com/office/drawing/2014/main" id="{CE1151D5-E3F2-458D-A883-9E64C2E8E3C5}"/>
              </a:ext>
            </a:extLst>
          </p:cNvPr>
          <p:cNvSpPr txBox="1"/>
          <p:nvPr/>
        </p:nvSpPr>
        <p:spPr>
          <a:xfrm>
            <a:off x="1693334" y="2417861"/>
            <a:ext cx="1220206" cy="307777"/>
          </a:xfrm>
          <a:prstGeom prst="rect">
            <a:avLst/>
          </a:prstGeom>
          <a:noFill/>
        </p:spPr>
        <p:txBody>
          <a:bodyPr wrap="none" rtlCol="0">
            <a:spAutoFit/>
          </a:bodyPr>
          <a:lstStyle/>
          <a:p>
            <a:r>
              <a:rPr lang="en-US" altLang="zh-TW" dirty="0">
                <a:highlight>
                  <a:srgbClr val="C0C0C0"/>
                </a:highlight>
              </a:rPr>
              <a:t>West Taiwan</a:t>
            </a:r>
            <a:endParaRPr lang="zh-TW" altLang="en-US" dirty="0">
              <a:highlight>
                <a:srgbClr val="C0C0C0"/>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g2e5cb5b3073_1_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Clr>
                <a:srgbClr val="000000"/>
              </a:buClr>
              <a:buSzPts val="1300"/>
              <a:buFont typeface="Arial"/>
              <a:buNone/>
            </a:pPr>
            <a:r>
              <a:rPr lang="zh-TW" sz="3550">
                <a:latin typeface="Lato"/>
                <a:ea typeface="Lato"/>
                <a:cs typeface="Lato"/>
                <a:sym typeface="Lato"/>
              </a:rPr>
              <a:t>巨型管蟲(</a:t>
            </a:r>
            <a:r>
              <a:rPr lang="zh-TW" sz="3550" i="1">
                <a:highlight>
                  <a:schemeClr val="dk1"/>
                </a:highlight>
                <a:latin typeface="Arial"/>
                <a:ea typeface="Arial"/>
                <a:cs typeface="Arial"/>
                <a:sym typeface="Arial"/>
              </a:rPr>
              <a:t>Riftia pachyptila</a:t>
            </a:r>
            <a:r>
              <a:rPr lang="zh-TW" sz="3550">
                <a:highlight>
                  <a:schemeClr val="dk1"/>
                </a:highlight>
                <a:latin typeface="Arial"/>
                <a:ea typeface="Arial"/>
                <a:cs typeface="Arial"/>
                <a:sym typeface="Arial"/>
              </a:rPr>
              <a:t>)</a:t>
            </a:r>
            <a:endParaRPr sz="3550"/>
          </a:p>
        </p:txBody>
      </p:sp>
      <p:sp>
        <p:nvSpPr>
          <p:cNvPr id="160" name="Google Shape;160;g2e5cb5b3073_1_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161" name="Google Shape;161;g2e5cb5b3073_1_1"/>
          <p:cNvPicPr preferRelativeResize="0"/>
          <p:nvPr/>
        </p:nvPicPr>
        <p:blipFill>
          <a:blip r:embed="rId3">
            <a:alphaModFix/>
          </a:blip>
          <a:stretch>
            <a:fillRect/>
          </a:stretch>
        </p:blipFill>
        <p:spPr>
          <a:xfrm>
            <a:off x="1222888" y="1220675"/>
            <a:ext cx="6698217" cy="3767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400"/>
              <a:buNone/>
            </a:pPr>
            <a:r>
              <a:rPr lang="zh-TW" sz="3200"/>
              <a:t>熱泉生態系生物適應方式</a:t>
            </a:r>
            <a:endParaRPr sz="3300"/>
          </a:p>
        </p:txBody>
      </p:sp>
      <p:sp>
        <p:nvSpPr>
          <p:cNvPr id="167" name="Google Shape;167;p2"/>
          <p:cNvSpPr txBox="1">
            <a:spLocks noGrp="1"/>
          </p:cNvSpPr>
          <p:nvPr>
            <p:ph type="body" idx="1"/>
          </p:nvPr>
        </p:nvSpPr>
        <p:spPr>
          <a:xfrm>
            <a:off x="1297500" y="1567550"/>
            <a:ext cx="7038900" cy="29112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115000"/>
              </a:lnSpc>
              <a:spcBef>
                <a:spcPts val="0"/>
              </a:spcBef>
              <a:spcAft>
                <a:spcPts val="0"/>
              </a:spcAft>
              <a:buSzPts val="325"/>
              <a:buNone/>
            </a:pPr>
            <a:r>
              <a:rPr lang="zh-TW" sz="8000"/>
              <a:t>巨型管蟲</a:t>
            </a:r>
            <a:r>
              <a:rPr lang="zh-TW" sz="8000">
                <a:highlight>
                  <a:schemeClr val="dk1"/>
                </a:highlight>
              </a:rPr>
              <a:t>：</a:t>
            </a:r>
            <a:r>
              <a:rPr lang="zh-TW" sz="8000"/>
              <a:t>                                                                                                                                                                巨型管蟲</a:t>
            </a:r>
            <a:r>
              <a:rPr lang="zh-TW" sz="8000">
                <a:highlight>
                  <a:schemeClr val="dk1"/>
                </a:highlight>
                <a:latin typeface="Arial"/>
                <a:ea typeface="Arial"/>
                <a:cs typeface="Arial"/>
                <a:sym typeface="Arial"/>
              </a:rPr>
              <a:t>幼小的時候，管狀身體上長著嘴和內臟，細菌可以沿著這些器官進入它們的體內。當巨型管蟲長大後，嘴和內臟消失，細菌就會被封閉在體內。</a:t>
            </a:r>
            <a:endParaRPr sz="8000">
              <a:highlight>
                <a:schemeClr val="dk1"/>
              </a:highlight>
              <a:latin typeface="Arial"/>
              <a:ea typeface="Arial"/>
              <a:cs typeface="Arial"/>
              <a:sym typeface="Arial"/>
            </a:endParaRPr>
          </a:p>
          <a:p>
            <a:pPr marL="0" lvl="0" indent="0" algn="l" rtl="0">
              <a:lnSpc>
                <a:spcPct val="115000"/>
              </a:lnSpc>
              <a:spcBef>
                <a:spcPts val="1200"/>
              </a:spcBef>
              <a:spcAft>
                <a:spcPts val="0"/>
              </a:spcAft>
              <a:buSzPts val="325"/>
              <a:buNone/>
            </a:pPr>
            <a:r>
              <a:rPr lang="zh-TW" sz="8000">
                <a:highlight>
                  <a:schemeClr val="dk1"/>
                </a:highlight>
                <a:latin typeface="Arial"/>
                <a:ea typeface="Arial"/>
                <a:cs typeface="Arial"/>
                <a:sym typeface="Arial"/>
              </a:rPr>
              <a:t>互利共生(巨型管蟲和體內的細菌):</a:t>
            </a:r>
            <a:endParaRPr sz="8000">
              <a:highlight>
                <a:schemeClr val="dk1"/>
              </a:highlight>
              <a:latin typeface="Arial"/>
              <a:ea typeface="Arial"/>
              <a:cs typeface="Arial"/>
              <a:sym typeface="Arial"/>
            </a:endParaRPr>
          </a:p>
          <a:p>
            <a:pPr marL="0" lvl="0" indent="0" algn="l" rtl="0">
              <a:lnSpc>
                <a:spcPct val="115000"/>
              </a:lnSpc>
              <a:spcBef>
                <a:spcPts val="1200"/>
              </a:spcBef>
              <a:spcAft>
                <a:spcPts val="0"/>
              </a:spcAft>
              <a:buSzPts val="325"/>
              <a:buNone/>
            </a:pPr>
            <a:r>
              <a:rPr lang="zh-TW" sz="8000">
                <a:highlight>
                  <a:schemeClr val="dk1"/>
                </a:highlight>
                <a:latin typeface="Arial"/>
                <a:ea typeface="Arial"/>
                <a:cs typeface="Arial"/>
                <a:sym typeface="Arial"/>
              </a:rPr>
              <a:t>巨型管蟲通過頂端的紅色呼吸器官吸收海水中的二氧化碳、氧氣和硫化氫，並將這些物質輸送給體內的共生細菌。細菌利用這些物質進行化學合成，產生能量和有機物。一部分有機物供應細菌自身，另一部分則供應巨型管蟲。</a:t>
            </a:r>
            <a:endParaRPr sz="8000">
              <a:highlight>
                <a:schemeClr val="dk1"/>
              </a:highlight>
              <a:latin typeface="Arial"/>
              <a:ea typeface="Arial"/>
              <a:cs typeface="Arial"/>
              <a:sym typeface="Arial"/>
            </a:endParaRPr>
          </a:p>
          <a:p>
            <a:pPr marL="0" lvl="0" indent="0" algn="l" rtl="0">
              <a:spcBef>
                <a:spcPts val="1200"/>
              </a:spcBef>
              <a:spcAft>
                <a:spcPts val="0"/>
              </a:spcAft>
              <a:buNone/>
            </a:pPr>
            <a:endParaRPr sz="1100">
              <a:solidFill>
                <a:srgbClr val="000000"/>
              </a:solidFill>
              <a:latin typeface="Arial"/>
              <a:ea typeface="Arial"/>
              <a:cs typeface="Arial"/>
              <a:sym typeface="Arial"/>
            </a:endParaRPr>
          </a:p>
          <a:p>
            <a:pPr marL="0" lvl="0" indent="0" algn="l" rtl="0">
              <a:lnSpc>
                <a:spcPct val="115000"/>
              </a:lnSpc>
              <a:spcBef>
                <a:spcPts val="1200"/>
              </a:spcBef>
              <a:spcAft>
                <a:spcPts val="0"/>
              </a:spcAft>
              <a:buSzPct val="54166"/>
              <a:buNone/>
            </a:pPr>
            <a:endParaRPr sz="2400"/>
          </a:p>
          <a:p>
            <a:pPr marL="0" lvl="0" indent="0" algn="l" rtl="0">
              <a:lnSpc>
                <a:spcPct val="115000"/>
              </a:lnSpc>
              <a:spcBef>
                <a:spcPts val="1200"/>
              </a:spcBef>
              <a:spcAft>
                <a:spcPts val="1200"/>
              </a:spcAft>
              <a:buSzPct val="54166"/>
              <a:buNone/>
            </a:pP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g2e608aaf278_0_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3200"/>
              <a:t>死海生態系介紹</a:t>
            </a:r>
            <a:endParaRPr sz="3200"/>
          </a:p>
          <a:p>
            <a:pPr marL="0" lvl="0" indent="0" algn="l" rtl="0">
              <a:spcBef>
                <a:spcPts val="0"/>
              </a:spcBef>
              <a:spcAft>
                <a:spcPts val="0"/>
              </a:spcAft>
              <a:buClr>
                <a:srgbClr val="000000"/>
              </a:buClr>
              <a:buSzPts val="2400"/>
              <a:buFont typeface="Arial"/>
              <a:buNone/>
            </a:pPr>
            <a:endParaRPr/>
          </a:p>
        </p:txBody>
      </p:sp>
      <p:sp>
        <p:nvSpPr>
          <p:cNvPr id="173" name="Google Shape;173;g2e608aaf278_0_1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sz="2400"/>
              <a:t>死海是世界上最鹹的水體之一，位於以色列、約旦和巴勒斯坦交界處。它的鹽度高達33.7%，是普通海水的十倍左右。這樣的極端鹽度和環境條件使得死海生態系相當獨特。</a:t>
            </a:r>
            <a:endParaRPr sz="2400"/>
          </a:p>
          <a:p>
            <a:pPr marL="0" lvl="0" indent="0" algn="l" rtl="0">
              <a:spcBef>
                <a:spcPts val="0"/>
              </a:spcBef>
              <a:spcAft>
                <a:spcPts val="0"/>
              </a:spcAft>
              <a:buNone/>
            </a:pP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5"/>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400"/>
              <a:buNone/>
            </a:pPr>
            <a:r>
              <a:rPr lang="zh-TW"/>
              <a:t>死海生態系環境位置</a:t>
            </a:r>
            <a:endParaRPr/>
          </a:p>
        </p:txBody>
      </p:sp>
      <p:sp>
        <p:nvSpPr>
          <p:cNvPr id="179" name="Google Shape;179;p5"/>
          <p:cNvSpPr txBox="1">
            <a:spLocks noGrp="1"/>
          </p:cNvSpPr>
          <p:nvPr>
            <p:ph type="body" idx="1"/>
          </p:nvPr>
        </p:nvSpPr>
        <p:spPr>
          <a:xfrm>
            <a:off x="1297500" y="1567550"/>
            <a:ext cx="7038900" cy="29112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300"/>
              <a:buNone/>
            </a:pPr>
            <a:r>
              <a:rPr lang="zh-TW" sz="2400"/>
              <a:t>死海位於以色列和約旦之間，是地球上最低的地方，海拔約為地平線以下430公尺。</a:t>
            </a:r>
            <a:endParaRPr sz="2400"/>
          </a:p>
        </p:txBody>
      </p:sp>
      <p:pic>
        <p:nvPicPr>
          <p:cNvPr id="180" name="Google Shape;180;p5"/>
          <p:cNvPicPr preferRelativeResize="0"/>
          <p:nvPr/>
        </p:nvPicPr>
        <p:blipFill>
          <a:blip r:embed="rId3">
            <a:alphaModFix/>
          </a:blip>
          <a:stretch>
            <a:fillRect/>
          </a:stretch>
        </p:blipFill>
        <p:spPr>
          <a:xfrm>
            <a:off x="1843675" y="2701800"/>
            <a:ext cx="5729175" cy="2441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2e608aaf278_0_3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a:t>杜式綠藻(</a:t>
            </a:r>
            <a:r>
              <a:rPr lang="zh-TW" i="1"/>
              <a:t>Dunaliella salina</a:t>
            </a:r>
            <a:r>
              <a:rPr lang="zh-TW"/>
              <a:t>)</a:t>
            </a:r>
            <a:endParaRPr/>
          </a:p>
        </p:txBody>
      </p:sp>
      <p:sp>
        <p:nvSpPr>
          <p:cNvPr id="186" name="Google Shape;186;g2e608aaf278_0_3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2400"/>
          </a:p>
        </p:txBody>
      </p:sp>
      <p:pic>
        <p:nvPicPr>
          <p:cNvPr id="187" name="Google Shape;187;g2e608aaf278_0_38"/>
          <p:cNvPicPr preferRelativeResize="0"/>
          <p:nvPr/>
        </p:nvPicPr>
        <p:blipFill>
          <a:blip r:embed="rId3">
            <a:alphaModFix/>
          </a:blip>
          <a:stretch>
            <a:fillRect/>
          </a:stretch>
        </p:blipFill>
        <p:spPr>
          <a:xfrm>
            <a:off x="1213802" y="1233725"/>
            <a:ext cx="3948078" cy="3578850"/>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TotalTime>
  <Words>1169</Words>
  <Application>Microsoft Office PowerPoint</Application>
  <PresentationFormat>如螢幕大小 (16:9)</PresentationFormat>
  <Paragraphs>68</Paragraphs>
  <Slides>24</Slides>
  <Notes>24</Notes>
  <HiddenSlides>0</HiddenSlides>
  <MMClips>0</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24</vt:i4>
      </vt:variant>
    </vt:vector>
  </HeadingPairs>
  <TitlesOfParts>
    <vt:vector size="28" baseType="lpstr">
      <vt:lpstr>Montserrat</vt:lpstr>
      <vt:lpstr>Lato</vt:lpstr>
      <vt:lpstr>Arial</vt:lpstr>
      <vt:lpstr>Focus</vt:lpstr>
      <vt:lpstr>極限環境之生物群集</vt:lpstr>
      <vt:lpstr>熱泉生態系介紹 </vt:lpstr>
      <vt:lpstr>熱泉生態系環境位置</vt:lpstr>
      <vt:lpstr>PowerPoint 簡報</vt:lpstr>
      <vt:lpstr>巨型管蟲(Riftia pachyptila)</vt:lpstr>
      <vt:lpstr>熱泉生態系生物適應方式</vt:lpstr>
      <vt:lpstr>死海生態系介紹 </vt:lpstr>
      <vt:lpstr>死海生態系環境位置</vt:lpstr>
      <vt:lpstr>杜式綠藻(Dunaliella salina)</vt:lpstr>
      <vt:lpstr>死海生態系生物適應方式</vt:lpstr>
      <vt:lpstr>沙漠生態系介紹</vt:lpstr>
      <vt:lpstr>沙漠生態系環境位置</vt:lpstr>
      <vt:lpstr>狐獴(Suricata suricatta)</vt:lpstr>
      <vt:lpstr>沙漠生態系生物適應方式(動物)</vt:lpstr>
      <vt:lpstr>含生草(又名復活草)(Anastatica hierochuntica) </vt:lpstr>
      <vt:lpstr>沙漠生態系生物適應方式(植物)</vt:lpstr>
      <vt:lpstr>極地生態系介紹</vt:lpstr>
      <vt:lpstr>極地生態系環境位置</vt:lpstr>
      <vt:lpstr>北極狐(Vulpes lagopus)</vt:lpstr>
      <vt:lpstr>極地生態系生物適應方式(北極)</vt:lpstr>
      <vt:lpstr>威德爾氏海豹(Leptonychotes weddellii) </vt:lpstr>
      <vt:lpstr>極地生態系生物適應方式(南極)</vt:lpstr>
      <vt:lpstr>參考資料</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極限環境之生物群集</dc:title>
  <cp:lastModifiedBy>admin</cp:lastModifiedBy>
  <cp:revision>3</cp:revision>
  <dcterms:modified xsi:type="dcterms:W3CDTF">2024-06-18T01:56:17Z</dcterms:modified>
</cp:coreProperties>
</file>